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71" r:id="rId2"/>
    <p:sldId id="274" r:id="rId3"/>
    <p:sldId id="257" r:id="rId4"/>
    <p:sldId id="277" r:id="rId5"/>
    <p:sldId id="276" r:id="rId6"/>
    <p:sldId id="279" r:id="rId7"/>
    <p:sldId id="258" r:id="rId8"/>
    <p:sldId id="259" r:id="rId9"/>
    <p:sldId id="260" r:id="rId10"/>
    <p:sldId id="261" r:id="rId11"/>
    <p:sldId id="280" r:id="rId12"/>
    <p:sldId id="264" r:id="rId13"/>
    <p:sldId id="265" r:id="rId14"/>
    <p:sldId id="263" r:id="rId15"/>
    <p:sldId id="278" r:id="rId16"/>
    <p:sldId id="267"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97" autoAdjust="0"/>
    <p:restoredTop sz="52744" autoAdjust="0"/>
  </p:normalViewPr>
  <p:slideViewPr>
    <p:cSldViewPr snapToGrid="0">
      <p:cViewPr varScale="1">
        <p:scale>
          <a:sx n="32" d="100"/>
          <a:sy n="32" d="100"/>
        </p:scale>
        <p:origin x="1156" y="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423B5-C157-4876-8554-020FB1E34F8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30178A1F-F6DF-413E-9DCC-5E7746C347A8}">
      <dgm:prSet phldrT="[טקסט]"/>
      <dgm:spPr/>
      <dgm:t>
        <a:bodyPr/>
        <a:lstStyle/>
        <a:p>
          <a:pPr rtl="1">
            <a:buAutoNum type="arabicPeriod"/>
          </a:pPr>
          <a:r>
            <a:rPr lang="he-IL" b="0" i="0" dirty="0">
              <a:effectLst/>
              <a:latin typeface="Roboto" panose="02000000000000000000" pitchFamily="2" charset="0"/>
            </a:rPr>
            <a:t>זה לא קשור אלי.</a:t>
          </a:r>
          <a:endParaRPr lang="en-US" dirty="0"/>
        </a:p>
      </dgm:t>
    </dgm:pt>
    <dgm:pt modelId="{3EB69FC4-4AE1-4EA3-8656-22D328B13509}" type="parTrans" cxnId="{621184B1-0ED0-4205-AD2E-384CDB56CAB8}">
      <dgm:prSet/>
      <dgm:spPr/>
      <dgm:t>
        <a:bodyPr/>
        <a:lstStyle/>
        <a:p>
          <a:endParaRPr lang="en-US"/>
        </a:p>
      </dgm:t>
    </dgm:pt>
    <dgm:pt modelId="{28366B43-533F-44AF-8FE3-C8F0F0013EA5}" type="sibTrans" cxnId="{621184B1-0ED0-4205-AD2E-384CDB56CAB8}">
      <dgm:prSet/>
      <dgm:spPr/>
      <dgm:t>
        <a:bodyPr/>
        <a:lstStyle/>
        <a:p>
          <a:endParaRPr lang="en-US"/>
        </a:p>
      </dgm:t>
    </dgm:pt>
    <dgm:pt modelId="{E664CDDE-DB9E-41A6-81D4-4052A238D476}">
      <dgm:prSet/>
      <dgm:spPr/>
      <dgm:t>
        <a:bodyPr/>
        <a:lstStyle/>
        <a:p>
          <a:pPr rtl="1">
            <a:buNone/>
          </a:pPr>
          <a:r>
            <a:rPr lang="he-IL" dirty="0">
              <a:latin typeface="Roboto" panose="02000000000000000000" pitchFamily="2" charset="0"/>
            </a:rPr>
            <a:t>  להיות אמפטית וסקרנית, </a:t>
          </a:r>
          <a:r>
            <a:rPr lang="he-IL" b="0" i="0" dirty="0">
              <a:effectLst/>
              <a:latin typeface="Roboto" panose="02000000000000000000" pitchFamily="2" charset="0"/>
            </a:rPr>
            <a:t>להבין מה הוא רוצה.</a:t>
          </a:r>
        </a:p>
      </dgm:t>
    </dgm:pt>
    <dgm:pt modelId="{FE965FA6-B9F1-4984-84B8-898D33A51CAA}" type="parTrans" cxnId="{993CCB6E-23DC-44DD-B92E-8534EFC38006}">
      <dgm:prSet/>
      <dgm:spPr/>
      <dgm:t>
        <a:bodyPr/>
        <a:lstStyle/>
        <a:p>
          <a:endParaRPr lang="en-US"/>
        </a:p>
      </dgm:t>
    </dgm:pt>
    <dgm:pt modelId="{A0FD0B4A-79D2-403F-84FD-B1E5D69EBE64}" type="sibTrans" cxnId="{993CCB6E-23DC-44DD-B92E-8534EFC38006}">
      <dgm:prSet/>
      <dgm:spPr/>
      <dgm:t>
        <a:bodyPr/>
        <a:lstStyle/>
        <a:p>
          <a:endParaRPr lang="en-US"/>
        </a:p>
      </dgm:t>
    </dgm:pt>
    <dgm:pt modelId="{5F63CD64-EB63-4117-93AC-7E8A6DCB9C5F}">
      <dgm:prSet/>
      <dgm:spPr/>
      <dgm:t>
        <a:bodyPr/>
        <a:lstStyle/>
        <a:p>
          <a:pPr rtl="1"/>
          <a:r>
            <a:rPr lang="he-IL" b="0" i="0" dirty="0">
              <a:effectLst/>
              <a:latin typeface="Roboto" panose="02000000000000000000" pitchFamily="2" charset="0"/>
            </a:rPr>
            <a:t>זה כן קשור אלי, ונוגע בנקודה רגישה אצלי, ואולי אפילו יש בזה מין האמת.</a:t>
          </a:r>
        </a:p>
      </dgm:t>
    </dgm:pt>
    <dgm:pt modelId="{9934BA52-6042-467D-9D83-13EC2A38E0FE}" type="parTrans" cxnId="{24A0314C-1876-4B6F-956C-6F7E713F62DD}">
      <dgm:prSet/>
      <dgm:spPr/>
      <dgm:t>
        <a:bodyPr/>
        <a:lstStyle/>
        <a:p>
          <a:endParaRPr lang="en-US"/>
        </a:p>
      </dgm:t>
    </dgm:pt>
    <dgm:pt modelId="{F8E92770-31EE-49D0-86A0-4A907E177E76}" type="sibTrans" cxnId="{24A0314C-1876-4B6F-956C-6F7E713F62DD}">
      <dgm:prSet/>
      <dgm:spPr/>
      <dgm:t>
        <a:bodyPr/>
        <a:lstStyle/>
        <a:p>
          <a:endParaRPr lang="en-US"/>
        </a:p>
      </dgm:t>
    </dgm:pt>
    <dgm:pt modelId="{3C5114A0-5AE9-4CCF-9641-FE0AA3DE6F5A}">
      <dgm:prSet/>
      <dgm:spPr/>
      <dgm:t>
        <a:bodyPr/>
        <a:lstStyle/>
        <a:p>
          <a:pPr rtl="1">
            <a:buNone/>
          </a:pPr>
          <a:r>
            <a:rPr lang="he-IL" b="0" i="0" dirty="0">
              <a:effectLst/>
              <a:latin typeface="Roboto" panose="02000000000000000000" pitchFamily="2" charset="0"/>
            </a:rPr>
            <a:t>   לתת לעצמי אמפטיה, לגעת בכתף. אני לא מושלם, אני נהדר. </a:t>
          </a:r>
        </a:p>
      </dgm:t>
    </dgm:pt>
    <dgm:pt modelId="{DC7D61FC-824E-41EE-AE94-5285A69FF703}" type="parTrans" cxnId="{42762484-3CA9-4AF7-B136-E6AE6CF9B63C}">
      <dgm:prSet/>
      <dgm:spPr/>
      <dgm:t>
        <a:bodyPr/>
        <a:lstStyle/>
        <a:p>
          <a:endParaRPr lang="en-US"/>
        </a:p>
      </dgm:t>
    </dgm:pt>
    <dgm:pt modelId="{95FD908C-5763-4566-84F4-04B08228B78C}" type="sibTrans" cxnId="{42762484-3CA9-4AF7-B136-E6AE6CF9B63C}">
      <dgm:prSet/>
      <dgm:spPr/>
      <dgm:t>
        <a:bodyPr/>
        <a:lstStyle/>
        <a:p>
          <a:endParaRPr lang="en-US"/>
        </a:p>
      </dgm:t>
    </dgm:pt>
    <dgm:pt modelId="{A825C0CE-0C31-4279-A713-C4F52C1493C2}" type="pres">
      <dgm:prSet presAssocID="{05B423B5-C157-4876-8554-020FB1E34F81}" presName="Name0" presStyleCnt="0">
        <dgm:presLayoutVars>
          <dgm:dir val="rev"/>
          <dgm:animLvl val="lvl"/>
          <dgm:resizeHandles/>
        </dgm:presLayoutVars>
      </dgm:prSet>
      <dgm:spPr/>
    </dgm:pt>
    <dgm:pt modelId="{301CB005-4EDD-4D1A-B8C8-5F6D40343B6F}" type="pres">
      <dgm:prSet presAssocID="{30178A1F-F6DF-413E-9DCC-5E7746C347A8}" presName="linNode" presStyleCnt="0"/>
      <dgm:spPr/>
    </dgm:pt>
    <dgm:pt modelId="{68322C74-2451-4231-B838-E595B85736D8}" type="pres">
      <dgm:prSet presAssocID="{30178A1F-F6DF-413E-9DCC-5E7746C347A8}" presName="parentShp" presStyleLbl="node1" presStyleIdx="0" presStyleCnt="2">
        <dgm:presLayoutVars>
          <dgm:bulletEnabled val="1"/>
        </dgm:presLayoutVars>
      </dgm:prSet>
      <dgm:spPr/>
    </dgm:pt>
    <dgm:pt modelId="{1DDE95A9-BBEE-4A07-AC5D-EDA2FD8ACCAD}" type="pres">
      <dgm:prSet presAssocID="{30178A1F-F6DF-413E-9DCC-5E7746C347A8}" presName="childShp" presStyleLbl="bgAccFollowNode1" presStyleIdx="0" presStyleCnt="2">
        <dgm:presLayoutVars>
          <dgm:bulletEnabled val="1"/>
        </dgm:presLayoutVars>
      </dgm:prSet>
      <dgm:spPr/>
    </dgm:pt>
    <dgm:pt modelId="{389E41CC-E3F8-40C3-A13E-3D3913397112}" type="pres">
      <dgm:prSet presAssocID="{28366B43-533F-44AF-8FE3-C8F0F0013EA5}" presName="spacing" presStyleCnt="0"/>
      <dgm:spPr/>
    </dgm:pt>
    <dgm:pt modelId="{1534AC8E-A8D1-4580-B419-72B054455999}" type="pres">
      <dgm:prSet presAssocID="{5F63CD64-EB63-4117-93AC-7E8A6DCB9C5F}" presName="linNode" presStyleCnt="0"/>
      <dgm:spPr/>
    </dgm:pt>
    <dgm:pt modelId="{34C43E19-3A66-4DC2-8299-C08384DFC054}" type="pres">
      <dgm:prSet presAssocID="{5F63CD64-EB63-4117-93AC-7E8A6DCB9C5F}" presName="parentShp" presStyleLbl="node1" presStyleIdx="1" presStyleCnt="2">
        <dgm:presLayoutVars>
          <dgm:bulletEnabled val="1"/>
        </dgm:presLayoutVars>
      </dgm:prSet>
      <dgm:spPr/>
    </dgm:pt>
    <dgm:pt modelId="{9712643A-1743-4049-8EA9-D525F6CECBFF}" type="pres">
      <dgm:prSet presAssocID="{5F63CD64-EB63-4117-93AC-7E8A6DCB9C5F}" presName="childShp" presStyleLbl="bgAccFollowNode1" presStyleIdx="1" presStyleCnt="2">
        <dgm:presLayoutVars>
          <dgm:bulletEnabled val="1"/>
        </dgm:presLayoutVars>
      </dgm:prSet>
      <dgm:spPr/>
    </dgm:pt>
  </dgm:ptLst>
  <dgm:cxnLst>
    <dgm:cxn modelId="{E6B4F303-7AC3-4A47-B582-86272FA1B4FF}" type="presOf" srcId="{05B423B5-C157-4876-8554-020FB1E34F81}" destId="{A825C0CE-0C31-4279-A713-C4F52C1493C2}" srcOrd="0" destOrd="0" presId="urn:microsoft.com/office/officeart/2005/8/layout/vList6"/>
    <dgm:cxn modelId="{CF4B2636-4C2E-4038-9E2C-CF5501B8D90C}" type="presOf" srcId="{5F63CD64-EB63-4117-93AC-7E8A6DCB9C5F}" destId="{34C43E19-3A66-4DC2-8299-C08384DFC054}" srcOrd="0" destOrd="0" presId="urn:microsoft.com/office/officeart/2005/8/layout/vList6"/>
    <dgm:cxn modelId="{24A0314C-1876-4B6F-956C-6F7E713F62DD}" srcId="{05B423B5-C157-4876-8554-020FB1E34F81}" destId="{5F63CD64-EB63-4117-93AC-7E8A6DCB9C5F}" srcOrd="1" destOrd="0" parTransId="{9934BA52-6042-467D-9D83-13EC2A38E0FE}" sibTransId="{F8E92770-31EE-49D0-86A0-4A907E177E76}"/>
    <dgm:cxn modelId="{993CCB6E-23DC-44DD-B92E-8534EFC38006}" srcId="{30178A1F-F6DF-413E-9DCC-5E7746C347A8}" destId="{E664CDDE-DB9E-41A6-81D4-4052A238D476}" srcOrd="0" destOrd="0" parTransId="{FE965FA6-B9F1-4984-84B8-898D33A51CAA}" sibTransId="{A0FD0B4A-79D2-403F-84FD-B1E5D69EBE64}"/>
    <dgm:cxn modelId="{42762484-3CA9-4AF7-B136-E6AE6CF9B63C}" srcId="{5F63CD64-EB63-4117-93AC-7E8A6DCB9C5F}" destId="{3C5114A0-5AE9-4CCF-9641-FE0AA3DE6F5A}" srcOrd="0" destOrd="0" parTransId="{DC7D61FC-824E-41EE-AE94-5285A69FF703}" sibTransId="{95FD908C-5763-4566-84F4-04B08228B78C}"/>
    <dgm:cxn modelId="{031BFC9D-21F8-45FF-81F7-8DA4D57525E8}" type="presOf" srcId="{3C5114A0-5AE9-4CCF-9641-FE0AA3DE6F5A}" destId="{9712643A-1743-4049-8EA9-D525F6CECBFF}" srcOrd="0" destOrd="0" presId="urn:microsoft.com/office/officeart/2005/8/layout/vList6"/>
    <dgm:cxn modelId="{33CBDFA3-73CD-4CDC-BFF2-18CD4A25D2FE}" type="presOf" srcId="{30178A1F-F6DF-413E-9DCC-5E7746C347A8}" destId="{68322C74-2451-4231-B838-E595B85736D8}" srcOrd="0" destOrd="0" presId="urn:microsoft.com/office/officeart/2005/8/layout/vList6"/>
    <dgm:cxn modelId="{621184B1-0ED0-4205-AD2E-384CDB56CAB8}" srcId="{05B423B5-C157-4876-8554-020FB1E34F81}" destId="{30178A1F-F6DF-413E-9DCC-5E7746C347A8}" srcOrd="0" destOrd="0" parTransId="{3EB69FC4-4AE1-4EA3-8656-22D328B13509}" sibTransId="{28366B43-533F-44AF-8FE3-C8F0F0013EA5}"/>
    <dgm:cxn modelId="{75EDAFC2-E207-4DAD-8696-1F840A1BBAF9}" type="presOf" srcId="{E664CDDE-DB9E-41A6-81D4-4052A238D476}" destId="{1DDE95A9-BBEE-4A07-AC5D-EDA2FD8ACCAD}" srcOrd="0" destOrd="0" presId="urn:microsoft.com/office/officeart/2005/8/layout/vList6"/>
    <dgm:cxn modelId="{1CAA0F7D-2C80-4426-98B6-22F5787BCC2D}" type="presParOf" srcId="{A825C0CE-0C31-4279-A713-C4F52C1493C2}" destId="{301CB005-4EDD-4D1A-B8C8-5F6D40343B6F}" srcOrd="0" destOrd="0" presId="urn:microsoft.com/office/officeart/2005/8/layout/vList6"/>
    <dgm:cxn modelId="{472A9D33-A3BD-464A-8BDE-3710A62C3AF2}" type="presParOf" srcId="{301CB005-4EDD-4D1A-B8C8-5F6D40343B6F}" destId="{68322C74-2451-4231-B838-E595B85736D8}" srcOrd="0" destOrd="0" presId="urn:microsoft.com/office/officeart/2005/8/layout/vList6"/>
    <dgm:cxn modelId="{95DEF42F-1EB1-46C7-AC34-A291526AE10C}" type="presParOf" srcId="{301CB005-4EDD-4D1A-B8C8-5F6D40343B6F}" destId="{1DDE95A9-BBEE-4A07-AC5D-EDA2FD8ACCAD}" srcOrd="1" destOrd="0" presId="urn:microsoft.com/office/officeart/2005/8/layout/vList6"/>
    <dgm:cxn modelId="{698C536F-C90F-45E9-A838-00A15AA7C909}" type="presParOf" srcId="{A825C0CE-0C31-4279-A713-C4F52C1493C2}" destId="{389E41CC-E3F8-40C3-A13E-3D3913397112}" srcOrd="1" destOrd="0" presId="urn:microsoft.com/office/officeart/2005/8/layout/vList6"/>
    <dgm:cxn modelId="{05405457-54A9-46A5-964B-04345116EF54}" type="presParOf" srcId="{A825C0CE-0C31-4279-A713-C4F52C1493C2}" destId="{1534AC8E-A8D1-4580-B419-72B054455999}" srcOrd="2" destOrd="0" presId="urn:microsoft.com/office/officeart/2005/8/layout/vList6"/>
    <dgm:cxn modelId="{AC4BE912-BB0B-44F8-B199-C998CA511689}" type="presParOf" srcId="{1534AC8E-A8D1-4580-B419-72B054455999}" destId="{34C43E19-3A66-4DC2-8299-C08384DFC054}" srcOrd="0" destOrd="0" presId="urn:microsoft.com/office/officeart/2005/8/layout/vList6"/>
    <dgm:cxn modelId="{49E5BE4E-8DF8-4E51-A25C-E88D9B8A511A}" type="presParOf" srcId="{1534AC8E-A8D1-4580-B419-72B054455999}" destId="{9712643A-1743-4049-8EA9-D525F6CECBF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E95A9-BBEE-4A07-AC5D-EDA2FD8ACCAD}">
      <dsp:nvSpPr>
        <dsp:cNvPr id="0" name=""/>
        <dsp:cNvSpPr/>
      </dsp:nvSpPr>
      <dsp:spPr>
        <a:xfrm rot="10800000">
          <a:off x="0" y="455"/>
          <a:ext cx="5188944" cy="1778002"/>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None/>
          </a:pPr>
          <a:r>
            <a:rPr lang="he-IL" sz="3200" kern="1200" dirty="0">
              <a:latin typeface="Roboto" panose="02000000000000000000" pitchFamily="2" charset="0"/>
            </a:rPr>
            <a:t>  להיות אמפטית וסקרנית, </a:t>
          </a:r>
          <a:r>
            <a:rPr lang="he-IL" sz="3200" b="0" i="0" kern="1200" dirty="0">
              <a:effectLst/>
              <a:latin typeface="Roboto" panose="02000000000000000000" pitchFamily="2" charset="0"/>
            </a:rPr>
            <a:t>להבין מה הוא רוצה.</a:t>
          </a:r>
        </a:p>
      </dsp:txBody>
      <dsp:txXfrm rot="10800000">
        <a:off x="666751" y="222705"/>
        <a:ext cx="4522193" cy="1333502"/>
      </dsp:txXfrm>
    </dsp:sp>
    <dsp:sp modelId="{68322C74-2451-4231-B838-E595B85736D8}">
      <dsp:nvSpPr>
        <dsp:cNvPr id="0" name=""/>
        <dsp:cNvSpPr/>
      </dsp:nvSpPr>
      <dsp:spPr>
        <a:xfrm>
          <a:off x="5188944" y="455"/>
          <a:ext cx="3459296" cy="17780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he-IL" sz="2800" b="0" i="0" kern="1200" dirty="0">
              <a:effectLst/>
              <a:latin typeface="Roboto" panose="02000000000000000000" pitchFamily="2" charset="0"/>
            </a:rPr>
            <a:t>זה לא קשור אלי.</a:t>
          </a:r>
          <a:endParaRPr lang="en-US" sz="2800" kern="1200" dirty="0"/>
        </a:p>
      </dsp:txBody>
      <dsp:txXfrm>
        <a:off x="5275739" y="87250"/>
        <a:ext cx="3285706" cy="1604412"/>
      </dsp:txXfrm>
    </dsp:sp>
    <dsp:sp modelId="{9712643A-1743-4049-8EA9-D525F6CECBFF}">
      <dsp:nvSpPr>
        <dsp:cNvPr id="0" name=""/>
        <dsp:cNvSpPr/>
      </dsp:nvSpPr>
      <dsp:spPr>
        <a:xfrm rot="10800000">
          <a:off x="0" y="1956259"/>
          <a:ext cx="5188944" cy="177800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None/>
          </a:pPr>
          <a:r>
            <a:rPr lang="he-IL" sz="3200" b="0" i="0" kern="1200" dirty="0">
              <a:effectLst/>
              <a:latin typeface="Roboto" panose="02000000000000000000" pitchFamily="2" charset="0"/>
            </a:rPr>
            <a:t>   לתת לעצמי אמפטיה, לגעת בכתף. אני לא מושלם, אני נהדר. </a:t>
          </a:r>
        </a:p>
      </dsp:txBody>
      <dsp:txXfrm rot="10800000">
        <a:off x="666751" y="2178509"/>
        <a:ext cx="4522193" cy="1333502"/>
      </dsp:txXfrm>
    </dsp:sp>
    <dsp:sp modelId="{34C43E19-3A66-4DC2-8299-C08384DFC054}">
      <dsp:nvSpPr>
        <dsp:cNvPr id="0" name=""/>
        <dsp:cNvSpPr/>
      </dsp:nvSpPr>
      <dsp:spPr>
        <a:xfrm>
          <a:off x="5188944" y="1956259"/>
          <a:ext cx="3459296" cy="17780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he-IL" sz="2800" b="0" i="0" kern="1200" dirty="0">
              <a:effectLst/>
              <a:latin typeface="Roboto" panose="02000000000000000000" pitchFamily="2" charset="0"/>
            </a:rPr>
            <a:t>זה כן קשור אלי, ונוגע בנקודה רגישה אצלי, ואולי אפילו יש בזה מין האמת.</a:t>
          </a:r>
        </a:p>
      </dsp:txBody>
      <dsp:txXfrm>
        <a:off x="5275739" y="2043054"/>
        <a:ext cx="3285706" cy="160441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145280" y="0"/>
            <a:ext cx="3169920" cy="481727"/>
          </a:xfrm>
          <a:prstGeom prst="rect">
            <a:avLst/>
          </a:prstGeom>
        </p:spPr>
        <p:txBody>
          <a:bodyPr vert="horz" lIns="96661" tIns="48331" rIns="96661" bIns="48331" rtlCol="1"/>
          <a:lstStyle>
            <a:lvl1pPr algn="l">
              <a:defRPr sz="1300"/>
            </a:lvl1pPr>
          </a:lstStyle>
          <a:p>
            <a:endParaRPr lang="en-US"/>
          </a:p>
        </p:txBody>
      </p:sp>
      <p:sp>
        <p:nvSpPr>
          <p:cNvPr id="3" name="מציין מיקום של תאריך 2"/>
          <p:cNvSpPr>
            <a:spLocks noGrp="1"/>
          </p:cNvSpPr>
          <p:nvPr>
            <p:ph type="dt" idx="1"/>
          </p:nvPr>
        </p:nvSpPr>
        <p:spPr>
          <a:xfrm>
            <a:off x="1694" y="0"/>
            <a:ext cx="3169920" cy="481727"/>
          </a:xfrm>
          <a:prstGeom prst="rect">
            <a:avLst/>
          </a:prstGeom>
        </p:spPr>
        <p:txBody>
          <a:bodyPr vert="horz" lIns="96661" tIns="48331" rIns="96661" bIns="48331" rtlCol="1"/>
          <a:lstStyle>
            <a:lvl1pPr algn="r">
              <a:defRPr sz="1300"/>
            </a:lvl1pPr>
          </a:lstStyle>
          <a:p>
            <a:fld id="{E7BA9917-D9C2-4764-B063-6032F9965B47}" type="datetimeFigureOut">
              <a:rPr lang="en-US" smtClean="0"/>
              <a:t>6/15/2022</a:t>
            </a:fld>
            <a:endParaRPr lang="en-US"/>
          </a:p>
        </p:txBody>
      </p:sp>
      <p:sp>
        <p:nvSpPr>
          <p:cNvPr id="4" name="מציין מיקום של תמונת שקופית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p>
            <a:endParaRPr lang="en-US"/>
          </a:p>
        </p:txBody>
      </p:sp>
      <p:sp>
        <p:nvSpPr>
          <p:cNvPr id="5" name="מציין מיקום של הערות 4"/>
          <p:cNvSpPr>
            <a:spLocks noGrp="1"/>
          </p:cNvSpPr>
          <p:nvPr>
            <p:ph type="body" sz="quarter" idx="3"/>
          </p:nvPr>
        </p:nvSpPr>
        <p:spPr>
          <a:xfrm>
            <a:off x="731520" y="4620577"/>
            <a:ext cx="5852160" cy="3780473"/>
          </a:xfrm>
          <a:prstGeom prst="rect">
            <a:avLst/>
          </a:prstGeom>
        </p:spPr>
        <p:txBody>
          <a:bodyPr vert="horz" lIns="96661" tIns="48331" rIns="96661" bIns="48331"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4145280" y="9119474"/>
            <a:ext cx="3169920" cy="481726"/>
          </a:xfrm>
          <a:prstGeom prst="rect">
            <a:avLst/>
          </a:prstGeom>
        </p:spPr>
        <p:txBody>
          <a:bodyPr vert="horz" lIns="96661" tIns="48331" rIns="96661" bIns="48331" rtlCol="1" anchor="b"/>
          <a:lstStyle>
            <a:lvl1pPr algn="l">
              <a:defRPr sz="1300"/>
            </a:lvl1pPr>
          </a:lstStyle>
          <a:p>
            <a:endParaRPr lang="en-US"/>
          </a:p>
        </p:txBody>
      </p:sp>
      <p:sp>
        <p:nvSpPr>
          <p:cNvPr id="7" name="מציין מיקום של מספר שקופית 6"/>
          <p:cNvSpPr>
            <a:spLocks noGrp="1"/>
          </p:cNvSpPr>
          <p:nvPr>
            <p:ph type="sldNum" sz="quarter" idx="5"/>
          </p:nvPr>
        </p:nvSpPr>
        <p:spPr>
          <a:xfrm>
            <a:off x="1694" y="9119474"/>
            <a:ext cx="3169920" cy="481726"/>
          </a:xfrm>
          <a:prstGeom prst="rect">
            <a:avLst/>
          </a:prstGeom>
        </p:spPr>
        <p:txBody>
          <a:bodyPr vert="horz" lIns="96661" tIns="48331" rIns="96661" bIns="48331" rtlCol="1" anchor="b"/>
          <a:lstStyle>
            <a:lvl1pPr algn="r">
              <a:defRPr sz="1300"/>
            </a:lvl1pPr>
          </a:lstStyle>
          <a:p>
            <a:fld id="{B08CDA70-D44C-4DF9-9D20-DDE8C957BC23}" type="slidenum">
              <a:rPr lang="en-US" smtClean="0"/>
              <a:t>‹#›</a:t>
            </a:fld>
            <a:endParaRPr lang="en-US"/>
          </a:p>
        </p:txBody>
      </p:sp>
    </p:spTree>
    <p:extLst>
      <p:ext uri="{BB962C8B-B14F-4D97-AF65-F5344CB8AC3E}">
        <p14:creationId xmlns:p14="http://schemas.microsoft.com/office/powerpoint/2010/main" val="29110046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latin typeface="Calibri" panose="020F0502020204030204" pitchFamily="34" charset="0"/>
              </a:rPr>
              <a:t>בכנס הקודם בנאות סמדר, עשינו עבודה רצינית על נקודות לחץ, שכולנו חווים במסגרת התפקיד שלנו.</a:t>
            </a:r>
          </a:p>
          <a:p>
            <a:r>
              <a:rPr lang="he-IL" sz="1200" dirty="0">
                <a:latin typeface="Calibri" panose="020F0502020204030204" pitchFamily="34" charset="0"/>
              </a:rPr>
              <a:t>דיברנו למשל על איום בהתפטרות, או השמצה בפני חברים, או יתפוס לנו זמן מזכירות ועוד </a:t>
            </a:r>
            <a:r>
              <a:rPr lang="he-IL" sz="1200" dirty="0" err="1">
                <a:latin typeface="Calibri" panose="020F0502020204030204" pitchFamily="34" charset="0"/>
              </a:rPr>
              <a:t>ועוד</a:t>
            </a:r>
            <a:r>
              <a:rPr lang="he-IL" sz="1200" dirty="0">
                <a:latin typeface="Calibri" panose="020F050202020403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err="1">
                <a:solidFill>
                  <a:schemeClr val="tx1"/>
                </a:solidFill>
                <a:latin typeface="Calibri" panose="020F0502020204030204" pitchFamily="34" charset="0"/>
                <a:ea typeface="+mn-ea"/>
                <a:cs typeface="+mn-cs"/>
              </a:rPr>
              <a:t>בסשן</a:t>
            </a:r>
            <a:r>
              <a:rPr lang="he-IL" sz="1200" kern="1200" dirty="0">
                <a:solidFill>
                  <a:schemeClr val="tx1"/>
                </a:solidFill>
                <a:latin typeface="Calibri" panose="020F0502020204030204" pitchFamily="34" charset="0"/>
                <a:ea typeface="+mn-ea"/>
                <a:cs typeface="+mn-cs"/>
              </a:rPr>
              <a:t> הזה נתמקד באחד ממוקדי הלחץ, והוא התמודדות עם ביקורת.</a:t>
            </a:r>
          </a:p>
          <a:p>
            <a:r>
              <a:rPr lang="he-IL" sz="1200" kern="1200" dirty="0">
                <a:solidFill>
                  <a:schemeClr val="tx1"/>
                </a:solidFill>
                <a:latin typeface="Calibri" panose="020F0502020204030204" pitchFamily="34" charset="0"/>
                <a:ea typeface="+mn-ea"/>
                <a:cs typeface="+mn-cs"/>
              </a:rPr>
              <a:t>ביקורת היא טריקית, כי </a:t>
            </a:r>
          </a:p>
          <a:p>
            <a:r>
              <a:rPr lang="he-IL" sz="1200" kern="1200" dirty="0">
                <a:solidFill>
                  <a:schemeClr val="tx1"/>
                </a:solidFill>
                <a:latin typeface="Calibri" panose="020F0502020204030204" pitchFamily="34" charset="0"/>
                <a:ea typeface="+mn-ea"/>
                <a:cs typeface="+mn-cs"/>
              </a:rPr>
              <a:t>איך אני מצד אחד רגיש, חשוף ופתוח, ומצד שני לא נותן לה להוציא אותי משיווי משקל?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latin typeface="Calibri" panose="020F0502020204030204" pitchFamily="34" charset="0"/>
                <a:ea typeface="+mn-ea"/>
                <a:cs typeface="+mn-cs"/>
              </a:rPr>
              <a:t>הערות:</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he-IL" sz="1200" kern="1200" dirty="0">
                <a:solidFill>
                  <a:schemeClr val="tx1"/>
                </a:solidFill>
                <a:latin typeface="Calibri" panose="020F0502020204030204" pitchFamily="34" charset="0"/>
                <a:ea typeface="+mn-ea"/>
                <a:cs typeface="+mn-cs"/>
              </a:rPr>
              <a:t>הערה- אני לא פסיכולוג, לא מוסמך לטפל. זה רק מהניסיון שלי. שימו סימני שאלה, קחו רק מה שמתחבר אליכם.</a:t>
            </a:r>
            <a:endParaRPr lang="en-US" sz="1200" kern="1200" dirty="0">
              <a:solidFill>
                <a:schemeClr val="tx1"/>
              </a:solidFill>
              <a:latin typeface="Calibri" panose="020F0502020204030204" pitchFamily="34" charset="0"/>
              <a:ea typeface="+mn-ea"/>
              <a:cs typeface="+mn-cs"/>
            </a:endParaRP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he-IL" sz="1200" kern="1200" dirty="0">
                <a:solidFill>
                  <a:schemeClr val="tx1"/>
                </a:solidFill>
                <a:latin typeface="Calibri" panose="020F0502020204030204" pitchFamily="34" charset="0"/>
                <a:ea typeface="+mn-ea"/>
                <a:cs typeface="+mn-cs"/>
              </a:rPr>
              <a:t>גם אם לכם קל מאוד עם ביקורת, ייתכן מאוד שחלק ממלאי/</a:t>
            </a:r>
            <a:r>
              <a:rPr lang="he-IL" sz="1200" kern="1200" dirty="0" err="1">
                <a:solidFill>
                  <a:schemeClr val="tx1"/>
                </a:solidFill>
                <a:latin typeface="Calibri" panose="020F0502020204030204" pitchFamily="34" charset="0"/>
                <a:ea typeface="+mn-ea"/>
                <a:cs typeface="+mn-cs"/>
              </a:rPr>
              <a:t>ות</a:t>
            </a:r>
            <a:r>
              <a:rPr lang="he-IL" sz="1200" kern="1200" dirty="0">
                <a:solidFill>
                  <a:schemeClr val="tx1"/>
                </a:solidFill>
                <a:latin typeface="Calibri" panose="020F0502020204030204" pitchFamily="34" charset="0"/>
                <a:ea typeface="+mn-ea"/>
                <a:cs typeface="+mn-cs"/>
              </a:rPr>
              <a:t> התפקיד שאתם אחראים עליהם מרגישים ככה, ויש כאן כלים שתוכלו לסייע להם כשהם זקוקים לכך.</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latin typeface="Calibri" panose="020F0502020204030204" pitchFamily="34" charset="0"/>
                <a:ea typeface="+mn-ea"/>
                <a:cs typeface="+mn-cs"/>
              </a:rPr>
              <a:t>בניגוד לנקודות לחץ אחרות, לביקורת יש טריגר מבחוץ, אבל זה לחץ שאנחנו מפעילים על עצמנו.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latin typeface="Calibri" panose="020F0502020204030204" pitchFamily="34" charset="0"/>
                <a:ea typeface="+mn-ea"/>
                <a:cs typeface="+mn-cs"/>
              </a:rPr>
              <a:t>המפתח הוא להסתכל פנימה בי-קורית (שרון כהן</a:t>
            </a:r>
            <a:r>
              <a:rPr lang="he-IL" sz="1200" dirty="0">
                <a:latin typeface="Calibri" panose="020F0502020204030204" pitchFamily="34" charset="0"/>
              </a:rPr>
              <a:t>).</a:t>
            </a:r>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1</a:t>
            </a:fld>
            <a:endParaRPr lang="en-US"/>
          </a:p>
        </p:txBody>
      </p:sp>
    </p:spTree>
    <p:extLst>
      <p:ext uri="{BB962C8B-B14F-4D97-AF65-F5344CB8AC3E}">
        <p14:creationId xmlns:p14="http://schemas.microsoft.com/office/powerpoint/2010/main" val="295051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אדם מנסה לפעמים לתלות את האחריות על מישהו אחר, כולנו כאלה.</a:t>
            </a:r>
          </a:p>
          <a:p>
            <a:r>
              <a:rPr lang="he-IL" dirty="0"/>
              <a:t>בקיבוץ תולים את זה במזכיר. זה חלק מהתפקיד.</a:t>
            </a:r>
          </a:p>
          <a:p>
            <a:r>
              <a:rPr lang="he-IL"/>
              <a:t>יש </a:t>
            </a:r>
            <a:r>
              <a:rPr lang="he-IL" dirty="0"/>
              <a:t>הפרדה בין התפקיד לבינך. זה לא אותו דבר.</a:t>
            </a:r>
          </a:p>
          <a:p>
            <a:r>
              <a:rPr lang="he-IL" dirty="0"/>
              <a:t>ומחר יום חדש, והוא יביא </a:t>
            </a:r>
            <a:r>
              <a:rPr lang="he-IL" dirty="0" err="1"/>
              <a:t>איתו</a:t>
            </a:r>
            <a:r>
              <a:rPr lang="he-IL" dirty="0"/>
              <a:t> דברים טובים שהם גם חלק מהתפקיד.</a:t>
            </a:r>
          </a:p>
          <a:p>
            <a:r>
              <a:rPr lang="he-IL" dirty="0"/>
              <a:t>ספיר ברמן</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Calibri" panose="020F0502020204030204" pitchFamily="34" charset="0"/>
              </a:rPr>
              <a:t>דוגמא מהשטח: יפעת ידידיה?</a:t>
            </a:r>
          </a:p>
          <a:p>
            <a:endParaRPr lang="en-US"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10</a:t>
            </a:fld>
            <a:endParaRPr lang="en-US"/>
          </a:p>
        </p:txBody>
      </p:sp>
    </p:spTree>
    <p:extLst>
      <p:ext uri="{BB962C8B-B14F-4D97-AF65-F5344CB8AC3E}">
        <p14:creationId xmlns:p14="http://schemas.microsoft.com/office/powerpoint/2010/main" val="3526837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להזכיר לעצמך ש"כולם היו בניי". אני מנהל קהילה גם של המעצבן.</a:t>
            </a:r>
          </a:p>
          <a:p>
            <a:r>
              <a:rPr lang="he-IL" dirty="0"/>
              <a:t>התבוננות יותר הורית- מה מניע אותו, מה הצורך שלו, האם הוא צריך ליטוף או גבול או גם וגם?</a:t>
            </a:r>
          </a:p>
          <a:p>
            <a:r>
              <a:rPr lang="he-IL" dirty="0"/>
              <a:t>להגיע מתוך עמדה אוהבת.</a:t>
            </a:r>
          </a:p>
          <a:p>
            <a:r>
              <a:rPr lang="he-IL" dirty="0"/>
              <a:t>ואהבת לרעך כמוך.</a:t>
            </a:r>
            <a:endParaRPr lang="en-US"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11</a:t>
            </a:fld>
            <a:endParaRPr lang="en-US"/>
          </a:p>
        </p:txBody>
      </p:sp>
    </p:spTree>
    <p:extLst>
      <p:ext uri="{BB962C8B-B14F-4D97-AF65-F5344CB8AC3E}">
        <p14:creationId xmlns:p14="http://schemas.microsoft.com/office/powerpoint/2010/main" val="177154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גם דברים שנראים </a:t>
            </a:r>
            <a:r>
              <a:rPr lang="he-IL" sz="1200" kern="1200" dirty="0">
                <a:solidFill>
                  <a:schemeClr val="tx1"/>
                </a:solidFill>
                <a:latin typeface="+mn-lt"/>
                <a:ea typeface="+mn-ea"/>
                <a:cs typeface="+mn-cs"/>
              </a:rPr>
              <a:t>היום נכון, בעתיד הם יתבררו כטעות ולהפך.</a:t>
            </a:r>
            <a:endParaRPr lang="he-IL" dirty="0"/>
          </a:p>
          <a:p>
            <a:r>
              <a:rPr lang="he-IL" dirty="0"/>
              <a:t>החלטות שהיו נראות אז הגיוניות היום נראות מגוחכות. הפיצול לאיחוד-מאוחד</a:t>
            </a:r>
          </a:p>
          <a:p>
            <a:r>
              <a:rPr lang="he-IL" dirty="0"/>
              <a:t>למשל האכיפה שהחלטתי עליה בסגר הראשון.</a:t>
            </a:r>
          </a:p>
          <a:p>
            <a:r>
              <a:rPr lang="he-IL" dirty="0"/>
              <a:t>חרגתי מסמכות כי חשבתי שיש כאן סכנת מוות למבוגרים, צלחת פטרי.</a:t>
            </a:r>
          </a:p>
          <a:p>
            <a:r>
              <a:rPr lang="he-IL" dirty="0"/>
              <a:t>דוגמא מהשטח: הזמנת משטרה לפריצה לכלבו- דניטו.</a:t>
            </a:r>
            <a:endParaRPr lang="en-US"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12</a:t>
            </a:fld>
            <a:endParaRPr lang="en-US"/>
          </a:p>
        </p:txBody>
      </p:sp>
    </p:spTree>
    <p:extLst>
      <p:ext uri="{BB962C8B-B14F-4D97-AF65-F5344CB8AC3E}">
        <p14:creationId xmlns:p14="http://schemas.microsoft.com/office/powerpoint/2010/main" val="2668716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a:t>קינצוגי</a:t>
            </a:r>
            <a:r>
              <a:rPr lang="he-IL" dirty="0"/>
              <a:t>- תפיסה יפנית של להאיר את השבר. דרך הסדקים נכנס האור.</a:t>
            </a:r>
          </a:p>
          <a:p>
            <a:r>
              <a:rPr lang="he-IL" dirty="0"/>
              <a:t>תפרגנו לעצמכם, אם אתם לא תהיו שם בשביל עצמכם, מי יהיה?</a:t>
            </a:r>
          </a:p>
          <a:p>
            <a:r>
              <a:rPr lang="he-IL" dirty="0"/>
              <a:t>מחברת הצלחות, לרשום את זה לעצמי כדי להאריך את הרגע הזה לפני שעוברים הלאה למשימה הבאה.</a:t>
            </a:r>
          </a:p>
          <a:p>
            <a:r>
              <a:rPr lang="he-IL" dirty="0"/>
              <a:t>הטיית השליליות, אנחנו צריכים להיות אמפטיים לא רק לאחרים- גם לעצמנו.</a:t>
            </a:r>
          </a:p>
          <a:p>
            <a:r>
              <a:rPr lang="he-IL" dirty="0"/>
              <a:t>ואם אנחנו רואים שיש בביקורת מן הצדק- כדאי לומר- אתה צודק. זה מוריד ישר את הטונים, והרבה פעמים "מודה ועוזב ירוחם".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Calibri" panose="020F0502020204030204" pitchFamily="34" charset="0"/>
              </a:rPr>
              <a:t>דוגמא מהשטח: </a:t>
            </a:r>
          </a:p>
          <a:p>
            <a:endParaRPr lang="en-US"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13</a:t>
            </a:fld>
            <a:endParaRPr lang="en-US"/>
          </a:p>
        </p:txBody>
      </p:sp>
    </p:spTree>
    <p:extLst>
      <p:ext uri="{BB962C8B-B14F-4D97-AF65-F5344CB8AC3E}">
        <p14:creationId xmlns:p14="http://schemas.microsoft.com/office/powerpoint/2010/main" val="3611488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מעולם </a:t>
            </a:r>
            <a:r>
              <a:rPr lang="he-IL" dirty="0" err="1"/>
              <a:t>המיינדפולנס</a:t>
            </a:r>
            <a:r>
              <a:rPr lang="he-IL" dirty="0"/>
              <a:t>. אנחנו מנהלים מלון של רגשות. מדי פעם מגיע אורח לא נעים, כמו כעס, קנאה, תסכול- נזהה אותם, נכיר בהם, לא נגרש אותם, הם חלק מהתפקיד, נחזיק מעמד, ננשום והגל יעבור.</a:t>
            </a:r>
          </a:p>
          <a:p>
            <a:r>
              <a:rPr lang="he-IL" dirty="0"/>
              <a:t>בכלל, נשימות!! (עטים).</a:t>
            </a:r>
          </a:p>
          <a:p>
            <a:r>
              <a:rPr lang="he-IL" dirty="0"/>
              <a:t>נתנסה בזה עם שמואל </a:t>
            </a:r>
            <a:r>
              <a:rPr lang="he-IL" dirty="0" err="1"/>
              <a:t>מברעם</a:t>
            </a:r>
            <a:r>
              <a:rPr lang="he-IL" dirty="0"/>
              <a:t> יותר מאוחר.</a:t>
            </a:r>
          </a:p>
          <a:p>
            <a:r>
              <a:rPr lang="he-IL" dirty="0"/>
              <a:t>כשאנו מוצפים במערכת </a:t>
            </a:r>
            <a:r>
              <a:rPr lang="he-IL" dirty="0" err="1"/>
              <a:t>הסימפטטית</a:t>
            </a:r>
            <a:r>
              <a:rPr lang="he-IL" dirty="0"/>
              <a:t> שלנו מופעלת. המח הקדום, מנגנון ה </a:t>
            </a:r>
            <a:r>
              <a:rPr lang="en-US" dirty="0" err="1"/>
              <a:t>flght</a:t>
            </a:r>
            <a:r>
              <a:rPr lang="en-US" dirty="0"/>
              <a:t>-flight</a:t>
            </a:r>
            <a:r>
              <a:rPr lang="he-IL" dirty="0"/>
              <a:t>. כדי להפעיל את המערכת </a:t>
            </a:r>
            <a:r>
              <a:rPr lang="he-IL" dirty="0" err="1"/>
              <a:t>הסימפטטית</a:t>
            </a:r>
            <a:r>
              <a:rPr lang="he-IL" dirty="0"/>
              <a:t> במקום, אחת הדרכים היא לנשוף אוויר לאט, כמו מתוך קשית. לומדים את זה במרכזי חוסן אצלנו בעוטף. זה גם טוב לממלאי תפקידים.</a:t>
            </a:r>
          </a:p>
          <a:p>
            <a:r>
              <a:rPr lang="he-IL" dirty="0"/>
              <a:t>דוגמא מהשטח: שמואל?</a:t>
            </a:r>
          </a:p>
          <a:p>
            <a:endParaRPr lang="he-IL"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14</a:t>
            </a:fld>
            <a:endParaRPr lang="en-US"/>
          </a:p>
        </p:txBody>
      </p:sp>
    </p:spTree>
    <p:extLst>
      <p:ext uri="{BB962C8B-B14F-4D97-AF65-F5344CB8AC3E}">
        <p14:creationId xmlns:p14="http://schemas.microsoft.com/office/powerpoint/2010/main" val="244782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יש למישהו או מישהי דוגמא נוספת, לאקמול שעובד לכם?</a:t>
            </a:r>
          </a:p>
          <a:p>
            <a:r>
              <a:rPr lang="he-IL" dirty="0"/>
              <a:t>הטיפ שנראה לכם טריוויאלי יכול לעזור לאחרים, גם כאן בחדר וגם בקורס מנהלי קהילה- שם אני אעביר את המצגת הזו עם התוספות שלכם.</a:t>
            </a:r>
          </a:p>
          <a:p>
            <a:r>
              <a:rPr lang="he-IL" dirty="0"/>
              <a:t>למשל מישהו אמר לי: מותר לנו גם לצעוק. אנו משרתי ציבור, לא עבדים שלו. אני לא נרגע מצעקות, אותו זה משחרר.</a:t>
            </a:r>
          </a:p>
          <a:p>
            <a:endParaRPr lang="he-IL"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15</a:t>
            </a:fld>
            <a:endParaRPr lang="en-US"/>
          </a:p>
        </p:txBody>
      </p:sp>
    </p:spTree>
    <p:extLst>
      <p:ext uri="{BB962C8B-B14F-4D97-AF65-F5344CB8AC3E}">
        <p14:creationId xmlns:p14="http://schemas.microsoft.com/office/powerpoint/2010/main" val="51276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חשוב לכתוב כדי לבחון את עצמכם מולה. זה המגדלור.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כתבתי כאן את מי שאני רוצה להיות, ברור שאני לא תמיד כזה, אבל זה מה שאני רוצה להיות.</a:t>
            </a:r>
          </a:p>
          <a:p>
            <a:r>
              <a:rPr lang="he-IL" dirty="0"/>
              <a:t>אפשר היה לכתוב משהו אחר- יעיל, מביא להבראה כלכלית, צמיחה דמוגרפית, העברת שינוי אורחות חיים.</a:t>
            </a:r>
          </a:p>
          <a:p>
            <a:r>
              <a:rPr lang="he-IL" dirty="0"/>
              <a:t>לא מדובר על מה לעשות אלא על איך- </a:t>
            </a:r>
            <a:r>
              <a:rPr lang="he-IL" dirty="0" err="1"/>
              <a:t>האיך</a:t>
            </a:r>
            <a:r>
              <a:rPr lang="he-IL" dirty="0"/>
              <a:t> הכי חשוב.</a:t>
            </a:r>
          </a:p>
          <a:p>
            <a:r>
              <a:rPr lang="he-IL" dirty="0"/>
              <a:t>וזה יכול להיות במילים ספורות, לא חייבים כל כך הרבה. בן גוריון אמר (כנראה): שתפקידו הוא לומר אמת, להתוות דרך ולתת תקווה. קצר וקולע.</a:t>
            </a:r>
          </a:p>
          <a:p>
            <a:r>
              <a:rPr lang="he-IL" dirty="0"/>
              <a:t>לחזור לזה בשעה שקשה לי-האם אני כזה? אם לא- לנסות לחזור להיות כזה.</a:t>
            </a:r>
          </a:p>
          <a:p>
            <a:r>
              <a:rPr lang="he-IL" dirty="0"/>
              <a:t>אפשר גם לכתוב לעצמנו :למה רציתי </a:t>
            </a:r>
            <a:r>
              <a:rPr lang="he-IL" dirty="0" err="1"/>
              <a:t>להבחר</a:t>
            </a:r>
            <a:r>
              <a:rPr lang="he-IL" dirty="0"/>
              <a:t>", ולחזור לזה.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לסיום- לחזור להצהרת הכוונות כדי לרשום? לעבד את זה בשניים? יהיה לכך זמן?</a:t>
            </a:r>
            <a:endParaRPr lang="en-US" dirty="0"/>
          </a:p>
          <a:p>
            <a:endParaRPr lang="he-IL"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16</a:t>
            </a:fld>
            <a:endParaRPr lang="en-US"/>
          </a:p>
        </p:txBody>
      </p:sp>
    </p:spTree>
    <p:extLst>
      <p:ext uri="{BB962C8B-B14F-4D97-AF65-F5344CB8AC3E}">
        <p14:creationId xmlns:p14="http://schemas.microsoft.com/office/powerpoint/2010/main" val="224076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t>איך אני יודע שהביקורת נגעה בי?</a:t>
            </a:r>
          </a:p>
          <a:p>
            <a:r>
              <a:rPr lang="he-IL" sz="1200" dirty="0"/>
              <a:t>יש לי תחושה ש"אני לא מספיק", ש "עלו עלי", </a:t>
            </a:r>
          </a:p>
          <a:p>
            <a:r>
              <a:rPr lang="he-IL" sz="1200" dirty="0"/>
              <a:t>אני מרגיש את זה בגוף- מזיע, לחץ בכתפיים, מכיר מישהו שהיו מופיעים לו טיקים.</a:t>
            </a:r>
          </a:p>
          <a:p>
            <a:r>
              <a:rPr lang="he-IL" sz="1200" dirty="0"/>
              <a:t>יכול להיות שאני שם לב שני מתעצבן, מאשים, מתכנס.</a:t>
            </a:r>
          </a:p>
          <a:p>
            <a:r>
              <a:rPr lang="he-IL" sz="1200" dirty="0"/>
              <a:t>לכל אחד יש תגובה אחרת. </a:t>
            </a:r>
          </a:p>
          <a:p>
            <a:r>
              <a:rPr lang="he-IL" sz="1200" dirty="0"/>
              <a:t>אם אתם לא סגורים על התגובה שלכם- יש מישהו או מישהי שיודעים על בטוח, מי הם?</a:t>
            </a:r>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2</a:t>
            </a:fld>
            <a:endParaRPr lang="en-US"/>
          </a:p>
        </p:txBody>
      </p:sp>
    </p:spTree>
    <p:extLst>
      <p:ext uri="{BB962C8B-B14F-4D97-AF65-F5344CB8AC3E}">
        <p14:creationId xmlns:p14="http://schemas.microsoft.com/office/powerpoint/2010/main" val="266542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לא פתרונות, לא תרופות, אלא אקמול כדי לתפקד.</a:t>
            </a:r>
          </a:p>
          <a:p>
            <a:r>
              <a:rPr lang="he-IL" dirty="0"/>
              <a:t>חלק מהביקורת היא חשובה – לא להתעלם ממנה.</a:t>
            </a:r>
          </a:p>
          <a:p>
            <a:r>
              <a:rPr lang="he-IL" dirty="0"/>
              <a:t>אבל אם יש הצפה- אלה פתרונות טובים, אני כתבתי אותם בפתק בטלפון, ועברתי עליהם כדי לראות מה מתאים.</a:t>
            </a:r>
            <a:endParaRPr lang="en-US"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3</a:t>
            </a:fld>
            <a:endParaRPr lang="en-US"/>
          </a:p>
        </p:txBody>
      </p:sp>
    </p:spTree>
    <p:extLst>
      <p:ext uri="{BB962C8B-B14F-4D97-AF65-F5344CB8AC3E}">
        <p14:creationId xmlns:p14="http://schemas.microsoft.com/office/powerpoint/2010/main" val="405982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latin typeface="Calibri" panose="020F0502020204030204" pitchFamily="34" charset="0"/>
              </a:rPr>
              <a:t>זה אקמול טריוויאלי.</a:t>
            </a:r>
          </a:p>
          <a:p>
            <a:r>
              <a:rPr lang="he-IL" sz="1200" dirty="0">
                <a:latin typeface="Calibri" panose="020F0502020204030204" pitchFamily="34" charset="0"/>
              </a:rPr>
              <a:t>ריצה, רכיבת אופניים מסביב לגדר, יוגה, נגינה, </a:t>
            </a:r>
            <a:r>
              <a:rPr lang="he-IL" sz="1200" dirty="0" err="1">
                <a:latin typeface="Calibri" panose="020F0502020204030204" pitchFamily="34" charset="0"/>
              </a:rPr>
              <a:t>מיינדפולנס</a:t>
            </a:r>
            <a:r>
              <a:rPr lang="he-IL" sz="1200" dirty="0">
                <a:latin typeface="Calibri" panose="020F0502020204030204" pitchFamily="34" charset="0"/>
              </a:rPr>
              <a:t>, כתיבה... לא טיול בחו"ל. משהו זמין, שאפשר לעשות בשעה פנויה ולא יותר.</a:t>
            </a:r>
          </a:p>
          <a:p>
            <a:r>
              <a:rPr lang="he-IL" sz="1200" dirty="0">
                <a:latin typeface="Calibri" panose="020F0502020204030204" pitchFamily="34" charset="0"/>
              </a:rPr>
              <a:t>יהיה על זה </a:t>
            </a:r>
            <a:r>
              <a:rPr lang="he-IL" sz="1200" dirty="0" err="1">
                <a:latin typeface="Calibri" panose="020F0502020204030204" pitchFamily="34" charset="0"/>
              </a:rPr>
              <a:t>סשן</a:t>
            </a:r>
            <a:r>
              <a:rPr lang="he-IL" sz="1200" dirty="0">
                <a:latin typeface="Calibri" panose="020F0502020204030204" pitchFamily="34" charset="0"/>
              </a:rPr>
              <a:t> היום אחה"צ.</a:t>
            </a:r>
          </a:p>
          <a:p>
            <a:r>
              <a:rPr lang="he-IL" sz="1200" dirty="0">
                <a:latin typeface="Calibri" panose="020F0502020204030204" pitchFamily="34" charset="0"/>
              </a:rPr>
              <a:t>לומר לצוות שלי אני עצבני ויוצא להליכה זו דוגמא אישית מצוינת, ועדיף בהליכה לא לחשוב על הבעיה אלא דווקא לשים לב לעצים ולהקשיב לציוץ הציפורים. לקחת הפסקה. לשנות מקום ואווירה.</a:t>
            </a:r>
          </a:p>
          <a:p>
            <a:r>
              <a:rPr lang="he-IL" sz="1200" dirty="0">
                <a:latin typeface="Calibri" panose="020F0502020204030204" pitchFamily="34" charset="0"/>
              </a:rPr>
              <a:t>דוגמא מהשטח: ראומה והליכה עם הכלב.</a:t>
            </a:r>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4</a:t>
            </a:fld>
            <a:endParaRPr lang="en-US"/>
          </a:p>
        </p:txBody>
      </p:sp>
    </p:spTree>
    <p:extLst>
      <p:ext uri="{BB962C8B-B14F-4D97-AF65-F5344CB8AC3E}">
        <p14:creationId xmlns:p14="http://schemas.microsoft.com/office/powerpoint/2010/main" val="278466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kern="1200" dirty="0">
                <a:solidFill>
                  <a:schemeClr val="tx1"/>
                </a:solidFill>
                <a:latin typeface="+mn-lt"/>
                <a:ea typeface="+mn-ea"/>
                <a:cs typeface="+mn-cs"/>
              </a:rPr>
              <a:t>משה זמורה, הנשיא הראשון של בית המשפט העליון אמר ש"אמת ויציב- אמת עדיף". יציב זה יציבות המשפט- כלומר ללכת לפי התקנון. אמת זה הצדק, החופש של השופט לתת פרשנות על החוק. כלומר שמבחינתו הצדק גובר על התקנון.</a:t>
            </a:r>
          </a:p>
          <a:p>
            <a:r>
              <a:rPr lang="he-IL" sz="1200" kern="1200" dirty="0">
                <a:solidFill>
                  <a:schemeClr val="tx1"/>
                </a:solidFill>
                <a:latin typeface="+mn-lt"/>
                <a:ea typeface="+mn-ea"/>
                <a:cs typeface="+mn-cs"/>
              </a:rPr>
              <a:t>אנחנו הרבה פעמים קרועים בין האמת ליציב, הצדק והתקנון. הציפיות מאיתנו סותרות- תלוי את מי שואלים.</a:t>
            </a:r>
          </a:p>
          <a:p>
            <a:r>
              <a:rPr lang="he-IL" sz="1200" kern="1200" dirty="0">
                <a:solidFill>
                  <a:schemeClr val="tx1"/>
                </a:solidFill>
                <a:latin typeface="+mn-lt"/>
                <a:ea typeface="+mn-ea"/>
                <a:cs typeface="+mn-cs"/>
              </a:rPr>
              <a:t>במרבית המקרים אין נכון או לא נכון. אנחנו קובעים לעצמנו מה נכון, האישור לא יגיע מבחוץ.</a:t>
            </a:r>
          </a:p>
          <a:p>
            <a:r>
              <a:rPr lang="he-IL" sz="1200" kern="1200" dirty="0">
                <a:solidFill>
                  <a:schemeClr val="tx1"/>
                </a:solidFill>
                <a:latin typeface="+mn-lt"/>
                <a:ea typeface="+mn-ea"/>
                <a:cs typeface="+mn-cs"/>
              </a:rPr>
              <a:t>זה לא אומר שאנחנו תמיד צודקים, אבל זה אומר שגם כשאנחנו צודקים- עדיין יגידו לנו שאנו טועים. ואם אנו מבינים את כל מערך השיקולים, זה מייצר הרבה שקט.</a:t>
            </a:r>
          </a:p>
          <a:p>
            <a:r>
              <a:rPr lang="he-IL" sz="1200" kern="1200" dirty="0">
                <a:solidFill>
                  <a:schemeClr val="tx1"/>
                </a:solidFill>
                <a:latin typeface="+mn-lt"/>
                <a:ea typeface="+mn-ea"/>
                <a:cs typeface="+mn-cs"/>
              </a:rPr>
              <a:t>אז כשאתם מקבלים ביקורת חריפה על למה החלטתם כך ולא אחרת, תסבירו לעצמכם מדוע בחרתם כך ולא אחרת. זה מחזק.</a:t>
            </a:r>
          </a:p>
          <a:p>
            <a:r>
              <a:rPr lang="he-IL" sz="1200" kern="1200" dirty="0">
                <a:solidFill>
                  <a:schemeClr val="tx1"/>
                </a:solidFill>
                <a:latin typeface="+mn-lt"/>
                <a:ea typeface="+mn-ea"/>
                <a:cs typeface="+mn-cs"/>
              </a:rPr>
              <a:t>הפילוסוף הפוליטי ישעיהו ברלין קבע- נועדנו לבחור. אין אמת אחת. קשה לבחור, אבל זאת העבודה שלנו כבני אדם.</a:t>
            </a:r>
          </a:p>
          <a:p>
            <a:r>
              <a:rPr lang="he-IL" sz="1200" kern="1200" dirty="0">
                <a:solidFill>
                  <a:schemeClr val="tx1"/>
                </a:solidFill>
                <a:latin typeface="+mn-lt"/>
                <a:ea typeface="+mn-ea"/>
                <a:cs typeface="+mn-cs"/>
              </a:rPr>
              <a:t>דוגמא מהשטח: יפעת אסף</a:t>
            </a:r>
            <a:endParaRPr lang="en-US" sz="1200" kern="1200" dirty="0">
              <a:solidFill>
                <a:schemeClr val="tx1"/>
              </a:solidFill>
              <a:latin typeface="+mn-lt"/>
              <a:ea typeface="+mn-ea"/>
              <a:cs typeface="+mn-cs"/>
            </a:endParaRPr>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5</a:t>
            </a:fld>
            <a:endParaRPr lang="en-US"/>
          </a:p>
        </p:txBody>
      </p:sp>
    </p:spTree>
    <p:extLst>
      <p:ext uri="{BB962C8B-B14F-4D97-AF65-F5344CB8AC3E}">
        <p14:creationId xmlns:p14="http://schemas.microsoft.com/office/powerpoint/2010/main" val="335002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kern="1200" dirty="0">
                <a:solidFill>
                  <a:schemeClr val="tx1"/>
                </a:solidFill>
                <a:latin typeface="+mn-lt"/>
                <a:ea typeface="+mn-ea"/>
                <a:cs typeface="+mn-cs"/>
              </a:rPr>
              <a:t>לפעמים קשה להחזיק את זה לבד.</a:t>
            </a:r>
          </a:p>
          <a:p>
            <a:r>
              <a:rPr lang="he-IL" sz="1200" kern="1200" dirty="0">
                <a:solidFill>
                  <a:schemeClr val="tx1"/>
                </a:solidFill>
                <a:latin typeface="+mn-lt"/>
                <a:ea typeface="+mn-ea"/>
                <a:cs typeface="+mn-cs"/>
              </a:rPr>
              <a:t>השיתוף מרגיע, מאפשר לנו להתייחס למה שקורה מנקודת מבט חיצונית.</a:t>
            </a:r>
          </a:p>
          <a:p>
            <a:r>
              <a:rPr lang="he-IL" sz="1200" kern="1200" dirty="0">
                <a:solidFill>
                  <a:schemeClr val="tx1"/>
                </a:solidFill>
                <a:latin typeface="+mn-lt"/>
                <a:ea typeface="+mn-ea"/>
                <a:cs typeface="+mn-cs"/>
              </a:rPr>
              <a:t>ורמת שיתוף יותר גבוהה היא שיתוף באחריות. לקחתי משהו לבד, קשה לי, אני מרחיב את המעגל לצוות.</a:t>
            </a:r>
          </a:p>
          <a:p>
            <a:r>
              <a:rPr lang="he-IL" sz="1200" kern="1200" dirty="0">
                <a:solidFill>
                  <a:schemeClr val="tx1"/>
                </a:solidFill>
                <a:latin typeface="+mn-lt"/>
                <a:ea typeface="+mn-ea"/>
                <a:cs typeface="+mn-cs"/>
              </a:rPr>
              <a:t>דוגמא מהשטח: גילי מולכו</a:t>
            </a:r>
            <a:endParaRPr lang="en-US" sz="1200" kern="1200" dirty="0">
              <a:solidFill>
                <a:schemeClr val="tx1"/>
              </a:solidFill>
              <a:latin typeface="+mn-lt"/>
              <a:ea typeface="+mn-ea"/>
              <a:cs typeface="+mn-cs"/>
            </a:endParaRPr>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6</a:t>
            </a:fld>
            <a:endParaRPr lang="en-US"/>
          </a:p>
        </p:txBody>
      </p:sp>
    </p:spTree>
    <p:extLst>
      <p:ext uri="{BB962C8B-B14F-4D97-AF65-F5344CB8AC3E}">
        <p14:creationId xmlns:p14="http://schemas.microsoft.com/office/powerpoint/2010/main" val="106847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האם ההחלטה תואמת לערכי הקיבוץ? לערכי המזכירות? להצהרת הכוונות שלך?</a:t>
            </a:r>
          </a:p>
          <a:p>
            <a:r>
              <a:rPr lang="he-IL" dirty="0"/>
              <a:t>כדאי לחשוב על זה, וזו הזדמנות לשיח ערכי, שאח"כ אפשר ליישם ולחזור אליו בשעת משבר.</a:t>
            </a:r>
          </a:p>
          <a:p>
            <a:r>
              <a:rPr lang="he-IL" dirty="0"/>
              <a:t>אם עשו בקיבוץ </a:t>
            </a:r>
            <a:r>
              <a:rPr lang="he-IL" dirty="0" err="1"/>
              <a:t>חזון</a:t>
            </a:r>
            <a:r>
              <a:rPr lang="he-IL" dirty="0"/>
              <a:t>, תמונת עתיד או ערכים מובילים- זה הזמן לנער אותם מהאבק או להרים את הראש על הקיר ולקרוא. ההחלטה שלכם תואמת את מה שכתוב שם?</a:t>
            </a:r>
          </a:p>
          <a:p>
            <a:r>
              <a:rPr lang="he-IL" dirty="0"/>
              <a:t>אפשר גם להסביר את זה, מדוע בחרתם את מה שבחרתם, וכדאי לחתור למגע ולומר לזה שבמוקד הקונפליקט.</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Calibri" panose="020F0502020204030204" pitchFamily="34" charset="0"/>
              </a:rPr>
              <a:t>דוגמא מהשטח: </a:t>
            </a:r>
          </a:p>
          <a:p>
            <a:endParaRPr lang="en-US"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7</a:t>
            </a:fld>
            <a:endParaRPr lang="en-US"/>
          </a:p>
        </p:txBody>
      </p:sp>
    </p:spTree>
    <p:extLst>
      <p:ext uri="{BB962C8B-B14F-4D97-AF65-F5344CB8AC3E}">
        <p14:creationId xmlns:p14="http://schemas.microsoft.com/office/powerpoint/2010/main" val="134252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זו התורנות שלי. לחטוף את האש, להיות במוקד.</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אנחנו לא קורבנות- בחרנו בתפקיד הזה. המקרה הזה הוא חלק מהתפקיד- שאו אותו בגאווה.</a:t>
            </a:r>
          </a:p>
          <a:p>
            <a:r>
              <a:rPr lang="he-IL" dirty="0"/>
              <a:t>אם </a:t>
            </a:r>
            <a:r>
              <a:rPr lang="he-IL" dirty="0" err="1"/>
              <a:t>הכל</a:t>
            </a:r>
            <a:r>
              <a:rPr lang="he-IL" dirty="0"/>
              <a:t> היה רגוע כנראה שהאתגר לא היה גדול.</a:t>
            </a:r>
          </a:p>
          <a:p>
            <a:r>
              <a:rPr lang="he-IL" dirty="0"/>
              <a:t>תזכירו לעצמכם שאתם חלק משרשרת של מנהלי קהילה- היו לפניכם ויהיו אחריכם.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Calibri" panose="020F0502020204030204" pitchFamily="34" charset="0"/>
              </a:rPr>
              <a:t>דוגמא מהשטח: </a:t>
            </a:r>
          </a:p>
          <a:p>
            <a:endParaRPr lang="en-US"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8</a:t>
            </a:fld>
            <a:endParaRPr lang="en-US"/>
          </a:p>
        </p:txBody>
      </p:sp>
    </p:spTree>
    <p:extLst>
      <p:ext uri="{BB962C8B-B14F-4D97-AF65-F5344CB8AC3E}">
        <p14:creationId xmlns:p14="http://schemas.microsoft.com/office/powerpoint/2010/main" val="269334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הקיבוץ נקרע בין המבוגרים לצעירים בסוגייה של תקנון יום קובע. האם זו אחריות שלך?</a:t>
            </a:r>
          </a:p>
          <a:p>
            <a:r>
              <a:rPr lang="he-IL" dirty="0"/>
              <a:t>מצד אחד כן, בהחלט.</a:t>
            </a:r>
          </a:p>
          <a:p>
            <a:r>
              <a:rPr lang="he-IL" dirty="0"/>
              <a:t>מצד שני זה חלק ממחזור חיים של קיבוץ שעובר שינוי, ואח"כ הוא יוצא ממנו. הצעירים לוקחים אחריות על עצמם, זה גם משהו טוב.</a:t>
            </a:r>
          </a:p>
          <a:p>
            <a:r>
              <a:rPr lang="he-IL" dirty="0"/>
              <a:t>הנעורים עושים בלגאן וסמים. האם זו אחריות שלך? כן, בהחלט. מצד שני, זה מרד נעורים ויש בו גם משהו בריא.</a:t>
            </a:r>
          </a:p>
          <a:p>
            <a:r>
              <a:rPr lang="he-IL" dirty="0"/>
              <a:t>המזכיר הקודם מבקר אותך על התנהלות לא תקינה ושקרים לציבור. אולי הוא כואב את זה שהוא לא בסוד העניינים, וקשה לו לוותר על מקומו בשולחן קבלת ההחלטות.</a:t>
            </a:r>
          </a:p>
          <a:p>
            <a:r>
              <a:rPr lang="he-IL" dirty="0"/>
              <a:t>חפש את המורכבות. יכול להיות שהביקורת נאמרת בשם משהו אחר, שלא קשור בכלל לנושא.</a:t>
            </a:r>
          </a:p>
          <a:p>
            <a:r>
              <a:rPr lang="he-IL" dirty="0"/>
              <a:t>תזכורת- זה לא במקום לבדוק את הביקורת לגופה, פשוט אקמול.</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Calibri" panose="020F0502020204030204" pitchFamily="34" charset="0"/>
              </a:rPr>
              <a:t>דוגמא מהשטח: רוני מור שני, וגיבוי לוועדת קליטה</a:t>
            </a:r>
          </a:p>
          <a:p>
            <a:endParaRPr lang="en-US" dirty="0"/>
          </a:p>
        </p:txBody>
      </p:sp>
      <p:sp>
        <p:nvSpPr>
          <p:cNvPr id="4" name="מציין מיקום של מספר שקופית 3"/>
          <p:cNvSpPr>
            <a:spLocks noGrp="1"/>
          </p:cNvSpPr>
          <p:nvPr>
            <p:ph type="sldNum" sz="quarter" idx="5"/>
          </p:nvPr>
        </p:nvSpPr>
        <p:spPr/>
        <p:txBody>
          <a:bodyPr/>
          <a:lstStyle/>
          <a:p>
            <a:fld id="{B08CDA70-D44C-4DF9-9D20-DDE8C957BC23}" type="slidenum">
              <a:rPr lang="en-US" smtClean="0"/>
              <a:t>9</a:t>
            </a:fld>
            <a:endParaRPr lang="en-US"/>
          </a:p>
        </p:txBody>
      </p:sp>
    </p:spTree>
    <p:extLst>
      <p:ext uri="{BB962C8B-B14F-4D97-AF65-F5344CB8AC3E}">
        <p14:creationId xmlns:p14="http://schemas.microsoft.com/office/powerpoint/2010/main" val="121028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rtl="1">
              <a:defRPr sz="3800">
                <a:solidFill>
                  <a:srgbClr val="262626"/>
                </a:solidFill>
              </a:defRPr>
            </a:lvl1pPr>
          </a:lstStyle>
          <a:p>
            <a:r>
              <a:rPr lang="he-IL" dirty="0"/>
              <a:t>לחץ כדי לערוך סגנון כותרת של תבנית בסיס</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rtl="1">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p>
            <a:fld id="{4DB9E349-9EB0-4DE5-99D6-CCD79CB9F41C}"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16096386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DB9E349-9EB0-4DE5-99D6-CCD79CB9F41C}"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55591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DB9E349-9EB0-4DE5-99D6-CCD79CB9F41C}"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238615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7" name="Date Placeholder 6"/>
          <p:cNvSpPr>
            <a:spLocks noGrp="1"/>
          </p:cNvSpPr>
          <p:nvPr>
            <p:ph type="dt" sz="half" idx="10"/>
          </p:nvPr>
        </p:nvSpPr>
        <p:spPr/>
        <p:txBody>
          <a:bodyPr/>
          <a:lstStyle/>
          <a:p>
            <a:fld id="{4DB9E349-9EB0-4DE5-99D6-CCD79CB9F41C}"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24083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rtl="1">
              <a:defRPr sz="3800">
                <a:solidFill>
                  <a:srgbClr val="262626"/>
                </a:solidFill>
              </a:defRPr>
            </a:lvl1p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lgn="r" rtl="1">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לחץ כדי לערוך סגנונות טקסט של תבנית בסיס</a:t>
            </a:r>
          </a:p>
        </p:txBody>
      </p:sp>
      <p:sp>
        <p:nvSpPr>
          <p:cNvPr id="7" name="Date Placeholder 6"/>
          <p:cNvSpPr>
            <a:spLocks noGrp="1"/>
          </p:cNvSpPr>
          <p:nvPr>
            <p:ph type="dt" sz="half" idx="10"/>
          </p:nvPr>
        </p:nvSpPr>
        <p:spPr/>
        <p:txBody>
          <a:bodyPr/>
          <a:lstStyle/>
          <a:p>
            <a:fld id="{4DB9E349-9EB0-4DE5-99D6-CCD79CB9F41C}"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28921708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Date Placeholder 7"/>
          <p:cNvSpPr>
            <a:spLocks noGrp="1"/>
          </p:cNvSpPr>
          <p:nvPr>
            <p:ph type="dt" sz="half" idx="10"/>
          </p:nvPr>
        </p:nvSpPr>
        <p:spPr/>
        <p:txBody>
          <a:bodyPr/>
          <a:lstStyle/>
          <a:p>
            <a:fld id="{4DB9E349-9EB0-4DE5-99D6-CCD79CB9F41C}" type="datetimeFigureOut">
              <a:rPr lang="en-US" smtClean="0"/>
              <a:t>6/15/2022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24444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583436" y="3143250"/>
            <a:ext cx="4270248" cy="25967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4DB9E349-9EB0-4DE5-99D6-CCD79CB9F41C}"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0B773-0F7A-457D-9CF4-6F87FB266E62}" type="slidenum">
              <a:rPr lang="en-US" smtClean="0"/>
              <a:t>‹#›</a:t>
            </a:fld>
            <a:endParaRPr lang="en-US"/>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9428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lvl1pPr>
          </a:lstStyle>
          <a:p>
            <a:r>
              <a:rPr lang="he-IL" dirty="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DB9E349-9EB0-4DE5-99D6-CCD79CB9F41C}"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94268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9E349-9EB0-4DE5-99D6-CCD79CB9F41C}"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280242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p>
            <a:fld id="{4DB9E349-9EB0-4DE5-99D6-CCD79CB9F41C}" type="datetimeFigureOut">
              <a:rPr lang="en-US" smtClean="0"/>
              <a:t>6/15/2022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386544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DB9E349-9EB0-4DE5-99D6-CCD79CB9F41C}" type="datetimeFigureOut">
              <a:rPr lang="en-US" smtClean="0"/>
              <a:t>6/15/2022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710B773-0F7A-457D-9CF4-6F87FB266E62}" type="slidenum">
              <a:rPr lang="en-US" smtClean="0"/>
              <a:t>‹#›</a:t>
            </a:fld>
            <a:endParaRPr lang="en-US"/>
          </a:p>
        </p:txBody>
      </p:sp>
    </p:spTree>
    <p:extLst>
      <p:ext uri="{BB962C8B-B14F-4D97-AF65-F5344CB8AC3E}">
        <p14:creationId xmlns:p14="http://schemas.microsoft.com/office/powerpoint/2010/main" val="33032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DB9E349-9EB0-4DE5-99D6-CCD79CB9F41C}" type="datetimeFigureOut">
              <a:rPr lang="en-US" smtClean="0"/>
              <a:t>6/15/2022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710B773-0F7A-457D-9CF4-6F87FB266E62}" type="slidenum">
              <a:rPr lang="en-US" smtClean="0"/>
              <a:t>‹#›</a:t>
            </a:fld>
            <a:endParaRPr lang="en-US"/>
          </a:p>
        </p:txBody>
      </p:sp>
    </p:spTree>
    <p:extLst>
      <p:ext uri="{BB962C8B-B14F-4D97-AF65-F5344CB8AC3E}">
        <p14:creationId xmlns:p14="http://schemas.microsoft.com/office/powerpoint/2010/main" val="1601521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2E6827-C505-4ACA-A783-348CD1DAF202}"/>
              </a:ext>
            </a:extLst>
          </p:cNvPr>
          <p:cNvSpPr>
            <a:spLocks noGrp="1"/>
          </p:cNvSpPr>
          <p:nvPr>
            <p:ph type="ctrTitle"/>
          </p:nvPr>
        </p:nvSpPr>
        <p:spPr/>
        <p:txBody>
          <a:bodyPr/>
          <a:lstStyle/>
          <a:p>
            <a:r>
              <a:rPr lang="he-IL" dirty="0"/>
              <a:t>התמודדות עם בי-קורת</a:t>
            </a:r>
            <a:endParaRPr lang="en-US" dirty="0"/>
          </a:p>
        </p:txBody>
      </p:sp>
    </p:spTree>
    <p:extLst>
      <p:ext uri="{BB962C8B-B14F-4D97-AF65-F5344CB8AC3E}">
        <p14:creationId xmlns:p14="http://schemas.microsoft.com/office/powerpoint/2010/main" val="127297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FE7643-5EEF-4A48-9C56-6C0629A1E11E}"/>
              </a:ext>
            </a:extLst>
          </p:cNvPr>
          <p:cNvSpPr>
            <a:spLocks noGrp="1"/>
          </p:cNvSpPr>
          <p:nvPr>
            <p:ph type="title"/>
          </p:nvPr>
        </p:nvSpPr>
        <p:spPr/>
        <p:txBody>
          <a:bodyPr>
            <a:normAutofit/>
          </a:bodyPr>
          <a:lstStyle/>
          <a:p>
            <a:r>
              <a:rPr lang="he-IL" b="0" i="0" dirty="0">
                <a:effectLst/>
                <a:latin typeface="Roboto" panose="02000000000000000000" pitchFamily="2" charset="0"/>
              </a:rPr>
              <a:t>השופט </a:t>
            </a:r>
            <a:r>
              <a:rPr lang="en-US" b="0" i="0" dirty="0">
                <a:effectLst/>
                <a:latin typeface="Roboto" panose="02000000000000000000" pitchFamily="2" charset="0"/>
              </a:rPr>
              <a:t>XX</a:t>
            </a:r>
            <a:r>
              <a:rPr lang="he-IL" b="0" i="0" dirty="0">
                <a:effectLst/>
                <a:latin typeface="Roboto" panose="02000000000000000000" pitchFamily="2" charset="0"/>
              </a:rPr>
              <a:t> </a:t>
            </a:r>
            <a:r>
              <a:rPr lang="en-US" b="0" i="0" dirty="0">
                <a:effectLst/>
                <a:latin typeface="Roboto" panose="02000000000000000000" pitchFamily="2" charset="0"/>
              </a:rPr>
              <a:t>XXXX</a:t>
            </a:r>
            <a:br>
              <a:rPr lang="he-IL" dirty="0">
                <a:latin typeface="Roboto" panose="02000000000000000000" pitchFamily="2" charset="0"/>
              </a:rPr>
            </a:br>
            <a:r>
              <a:rPr lang="he-IL" dirty="0">
                <a:latin typeface="Roboto" panose="02000000000000000000" pitchFamily="2" charset="0"/>
              </a:rPr>
              <a:t>בקיבוץ זה המזכיר</a:t>
            </a:r>
            <a:endParaRPr lang="en-US" dirty="0"/>
          </a:p>
        </p:txBody>
      </p:sp>
      <p:pic>
        <p:nvPicPr>
          <p:cNvPr id="5122" name="Picture 2" descr="שופט ליגת העל בכדורגל שגיא ברמן עובר הליך לשינוי מין ומשנה... | חמ״ל">
            <a:extLst>
              <a:ext uri="{FF2B5EF4-FFF2-40B4-BE49-F238E27FC236}">
                <a16:creationId xmlns:a16="http://schemas.microsoft.com/office/drawing/2014/main" id="{00593FEA-19B6-4220-87EA-68C2B53D60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4619" y="2638424"/>
            <a:ext cx="5042762"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4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FE7643-5EEF-4A48-9C56-6C0629A1E11E}"/>
              </a:ext>
            </a:extLst>
          </p:cNvPr>
          <p:cNvSpPr>
            <a:spLocks noGrp="1"/>
          </p:cNvSpPr>
          <p:nvPr>
            <p:ph type="title"/>
          </p:nvPr>
        </p:nvSpPr>
        <p:spPr/>
        <p:txBody>
          <a:bodyPr>
            <a:normAutofit/>
          </a:bodyPr>
          <a:lstStyle/>
          <a:p>
            <a:r>
              <a:rPr lang="he-IL" b="0" i="0" dirty="0">
                <a:effectLst/>
                <a:latin typeface="Roboto" panose="02000000000000000000" pitchFamily="2" charset="0"/>
              </a:rPr>
              <a:t>אני גם המזכיר שלו</a:t>
            </a:r>
            <a:endParaRPr lang="en-US" dirty="0"/>
          </a:p>
        </p:txBody>
      </p:sp>
      <p:pic>
        <p:nvPicPr>
          <p:cNvPr id="4" name="תמונה 3">
            <a:extLst>
              <a:ext uri="{FF2B5EF4-FFF2-40B4-BE49-F238E27FC236}">
                <a16:creationId xmlns:a16="http://schemas.microsoft.com/office/drawing/2014/main" id="{53ACAB68-ED8C-C8AF-A6D4-020C6901F050}"/>
              </a:ext>
            </a:extLst>
          </p:cNvPr>
          <p:cNvPicPr>
            <a:picLocks noChangeAspect="1"/>
          </p:cNvPicPr>
          <p:nvPr/>
        </p:nvPicPr>
        <p:blipFill>
          <a:blip r:embed="rId3"/>
          <a:stretch>
            <a:fillRect/>
          </a:stretch>
        </p:blipFill>
        <p:spPr>
          <a:xfrm>
            <a:off x="4272092" y="2256248"/>
            <a:ext cx="3647816" cy="4364352"/>
          </a:xfrm>
          <a:prstGeom prst="rect">
            <a:avLst/>
          </a:prstGeom>
          <a:ln>
            <a:noFill/>
          </a:ln>
          <a:effectLst>
            <a:softEdge rad="112500"/>
          </a:effectLst>
        </p:spPr>
      </p:pic>
    </p:spTree>
    <p:extLst>
      <p:ext uri="{BB962C8B-B14F-4D97-AF65-F5344CB8AC3E}">
        <p14:creationId xmlns:p14="http://schemas.microsoft.com/office/powerpoint/2010/main" val="348844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32A812-CD2F-4807-B9F7-B51E9C29E852}"/>
              </a:ext>
            </a:extLst>
          </p:cNvPr>
          <p:cNvSpPr>
            <a:spLocks noGrp="1"/>
          </p:cNvSpPr>
          <p:nvPr>
            <p:ph type="title"/>
          </p:nvPr>
        </p:nvSpPr>
        <p:spPr/>
        <p:txBody>
          <a:bodyPr>
            <a:normAutofit/>
          </a:bodyPr>
          <a:lstStyle/>
          <a:p>
            <a:r>
              <a:rPr lang="he-IL" b="0" i="0" dirty="0">
                <a:effectLst/>
                <a:latin typeface="Roboto" panose="02000000000000000000" pitchFamily="2" charset="0"/>
              </a:rPr>
              <a:t>לימים הדברים יקבלו משמעות אחרת.</a:t>
            </a:r>
            <a:br>
              <a:rPr lang="he-IL" b="0" i="0" dirty="0">
                <a:effectLst/>
                <a:latin typeface="Roboto" panose="02000000000000000000" pitchFamily="2" charset="0"/>
              </a:rPr>
            </a:br>
            <a:r>
              <a:rPr lang="he-IL" b="0" i="0" dirty="0">
                <a:effectLst/>
                <a:latin typeface="Roboto" panose="02000000000000000000" pitchFamily="2" charset="0"/>
              </a:rPr>
              <a:t>זה רק כאן ועכשיו. </a:t>
            </a:r>
            <a:endParaRPr lang="en-US" dirty="0"/>
          </a:p>
        </p:txBody>
      </p:sp>
      <p:pic>
        <p:nvPicPr>
          <p:cNvPr id="7170" name="Picture 2" descr="מנהרת הזמן">
            <a:extLst>
              <a:ext uri="{FF2B5EF4-FFF2-40B4-BE49-F238E27FC236}">
                <a16:creationId xmlns:a16="http://schemas.microsoft.com/office/drawing/2014/main" id="{29DFBE4C-51A6-4BCA-9346-1709BDC6FB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96000" y="2600779"/>
            <a:ext cx="4800000"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93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6E64F6D-A80B-4407-AD0E-499CFC02112A}"/>
              </a:ext>
            </a:extLst>
          </p:cNvPr>
          <p:cNvSpPr>
            <a:spLocks noGrp="1"/>
          </p:cNvSpPr>
          <p:nvPr>
            <p:ph type="title"/>
          </p:nvPr>
        </p:nvSpPr>
        <p:spPr/>
        <p:txBody>
          <a:bodyPr>
            <a:normAutofit/>
          </a:bodyPr>
          <a:lstStyle/>
          <a:p>
            <a:r>
              <a:rPr lang="he-IL" b="0" i="0" dirty="0">
                <a:effectLst/>
                <a:latin typeface="Roboto" panose="02000000000000000000" pitchFamily="2" charset="0"/>
              </a:rPr>
              <a:t>אני לא מושלמת, אני נהדרת. </a:t>
            </a:r>
            <a:br>
              <a:rPr lang="he-IL" dirty="0"/>
            </a:br>
            <a:endParaRPr lang="en-US" dirty="0"/>
          </a:p>
        </p:txBody>
      </p:sp>
      <p:pic>
        <p:nvPicPr>
          <p:cNvPr id="8194" name="Picture 2" descr="חוכמת האמנות היפנית: כך תהפכו כוס שבורה לעציץ יפהפה">
            <a:extLst>
              <a:ext uri="{FF2B5EF4-FFF2-40B4-BE49-F238E27FC236}">
                <a16:creationId xmlns:a16="http://schemas.microsoft.com/office/drawing/2014/main" id="{971DF773-C935-4734-9A7C-3598102F0E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94193" y="2964768"/>
            <a:ext cx="4803614"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4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98A9F9-0CEB-44B2-B7F1-8ED7230DB288}"/>
              </a:ext>
            </a:extLst>
          </p:cNvPr>
          <p:cNvSpPr>
            <a:spLocks noGrp="1"/>
          </p:cNvSpPr>
          <p:nvPr>
            <p:ph type="title"/>
          </p:nvPr>
        </p:nvSpPr>
        <p:spPr/>
        <p:txBody>
          <a:bodyPr>
            <a:normAutofit/>
          </a:bodyPr>
          <a:lstStyle/>
          <a:p>
            <a:r>
              <a:rPr lang="he-IL" b="0" i="0" dirty="0">
                <a:effectLst/>
                <a:latin typeface="Roboto" panose="02000000000000000000" pitchFamily="2" charset="0"/>
              </a:rPr>
              <a:t>הגיע אורח חדש למלון.</a:t>
            </a:r>
            <a:endParaRPr lang="en-US" dirty="0"/>
          </a:p>
        </p:txBody>
      </p:sp>
      <p:pic>
        <p:nvPicPr>
          <p:cNvPr id="6146" name="Picture 2" descr="מיינדפולנס להפחתת לחצים - MBSR Mindfulness - ניר קראוזה">
            <a:extLst>
              <a:ext uri="{FF2B5EF4-FFF2-40B4-BE49-F238E27FC236}">
                <a16:creationId xmlns:a16="http://schemas.microsoft.com/office/drawing/2014/main" id="{C8222188-718A-4F6A-8530-4068912E12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14000" y="2760662"/>
            <a:ext cx="3564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1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98A9F9-0CEB-44B2-B7F1-8ED7230DB288}"/>
              </a:ext>
            </a:extLst>
          </p:cNvPr>
          <p:cNvSpPr>
            <a:spLocks noGrp="1"/>
          </p:cNvSpPr>
          <p:nvPr>
            <p:ph type="title"/>
          </p:nvPr>
        </p:nvSpPr>
        <p:spPr/>
        <p:txBody>
          <a:bodyPr>
            <a:normAutofit/>
          </a:bodyPr>
          <a:lstStyle/>
          <a:p>
            <a:r>
              <a:rPr lang="he-IL" dirty="0">
                <a:latin typeface="Roboto" panose="02000000000000000000" pitchFamily="2" charset="0"/>
              </a:rPr>
              <a:t>למישהו יש אקמול?</a:t>
            </a:r>
            <a:endParaRPr lang="en-US" dirty="0"/>
          </a:p>
        </p:txBody>
      </p:sp>
      <p:pic>
        <p:nvPicPr>
          <p:cNvPr id="5" name="Picture 4" descr="מגיפת האופיואידים: הרופאים מתקשים להיגמל מההרגל לרשום לחולים מינון יתר |  איגוד רופאי בריאות הציבור בישראל">
            <a:extLst>
              <a:ext uri="{FF2B5EF4-FFF2-40B4-BE49-F238E27FC236}">
                <a16:creationId xmlns:a16="http://schemas.microsoft.com/office/drawing/2014/main" id="{69A2297B-4856-37C4-3E07-2E93F19CDA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6987" y="2638424"/>
            <a:ext cx="6338027"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0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14D690-7866-47AB-B4C6-A739261A5E69}"/>
              </a:ext>
            </a:extLst>
          </p:cNvPr>
          <p:cNvSpPr>
            <a:spLocks noGrp="1"/>
          </p:cNvSpPr>
          <p:nvPr>
            <p:ph type="title"/>
          </p:nvPr>
        </p:nvSpPr>
        <p:spPr/>
        <p:txBody>
          <a:bodyPr>
            <a:normAutofit/>
          </a:bodyPr>
          <a:lstStyle/>
          <a:p>
            <a:pPr lvl="0"/>
            <a:r>
              <a:rPr lang="he-IL" sz="4400" b="0" i="0" kern="1200" dirty="0">
                <a:solidFill>
                  <a:schemeClr val="tx1"/>
                </a:solidFill>
                <a:effectLst/>
                <a:latin typeface="+mj-lt"/>
                <a:ea typeface="+mj-ea"/>
                <a:cs typeface="+mj-cs"/>
              </a:rPr>
              <a:t>הצהרת הכוונות שלי</a:t>
            </a:r>
            <a:endParaRPr lang="en-US" dirty="0"/>
          </a:p>
        </p:txBody>
      </p:sp>
      <p:sp>
        <p:nvSpPr>
          <p:cNvPr id="3" name="מציין מיקום תוכן 2">
            <a:extLst>
              <a:ext uri="{FF2B5EF4-FFF2-40B4-BE49-F238E27FC236}">
                <a16:creationId xmlns:a16="http://schemas.microsoft.com/office/drawing/2014/main" id="{70859A82-50AF-4A40-9413-24984F9CC437}"/>
              </a:ext>
            </a:extLst>
          </p:cNvPr>
          <p:cNvSpPr>
            <a:spLocks noGrp="1"/>
          </p:cNvSpPr>
          <p:nvPr>
            <p:ph idx="1"/>
          </p:nvPr>
        </p:nvSpPr>
        <p:spPr/>
        <p:txBody>
          <a:bodyPr>
            <a:normAutofit fontScale="47500" lnSpcReduction="20000"/>
          </a:bodyPr>
          <a:lstStyle/>
          <a:p>
            <a:pPr lvl="0" algn="r" rtl="1"/>
            <a:r>
              <a:rPr lang="he-IL" sz="4400" b="1" i="0" kern="1200" dirty="0">
                <a:solidFill>
                  <a:schemeClr val="tx1"/>
                </a:solidFill>
                <a:effectLst/>
                <a:latin typeface="+mj-lt"/>
                <a:ea typeface="+mj-ea"/>
                <a:cs typeface="+mj-cs"/>
              </a:rPr>
              <a:t>אופי</a:t>
            </a:r>
            <a:r>
              <a:rPr lang="he-IL" sz="4400" b="0" i="0" kern="1200" dirty="0">
                <a:solidFill>
                  <a:schemeClr val="tx1"/>
                </a:solidFill>
                <a:effectLst/>
                <a:latin typeface="+mj-lt"/>
                <a:ea typeface="+mj-ea"/>
                <a:cs typeface="+mj-cs"/>
              </a:rPr>
              <a:t>: אופטימי, התלהבות, פתיחות לשינוי, כנות, מקצועיות, מצוינות.</a:t>
            </a:r>
          </a:p>
          <a:p>
            <a:pPr lvl="0" algn="r" rtl="1"/>
            <a:r>
              <a:rPr lang="he-IL" sz="4400" b="1" i="0" kern="1200" dirty="0">
                <a:solidFill>
                  <a:schemeClr val="tx1"/>
                </a:solidFill>
                <a:effectLst/>
                <a:latin typeface="+mj-lt"/>
                <a:ea typeface="+mj-ea"/>
                <a:cs typeface="+mj-cs"/>
              </a:rPr>
              <a:t>מול העמיתים</a:t>
            </a:r>
            <a:r>
              <a:rPr lang="he-IL" sz="4400" b="0" i="0" kern="1200" dirty="0">
                <a:solidFill>
                  <a:schemeClr val="tx1"/>
                </a:solidFill>
                <a:effectLst/>
                <a:latin typeface="+mj-lt"/>
                <a:ea typeface="+mj-ea"/>
                <a:cs typeface="+mj-cs"/>
              </a:rPr>
              <a:t>: העצמת האחר, האצלת סמכויות, הצבת יעדים</a:t>
            </a:r>
          </a:p>
          <a:p>
            <a:pPr lvl="0" algn="r" rtl="1"/>
            <a:r>
              <a:rPr lang="he-IL" sz="4400" b="1" i="0" kern="1200" dirty="0">
                <a:solidFill>
                  <a:schemeClr val="tx1"/>
                </a:solidFill>
                <a:effectLst/>
                <a:latin typeface="+mj-lt"/>
                <a:ea typeface="+mj-ea"/>
                <a:cs typeface="+mj-cs"/>
              </a:rPr>
              <a:t>תרומה</a:t>
            </a:r>
            <a:r>
              <a:rPr lang="he-IL" sz="4400" b="0" i="0" kern="1200" dirty="0">
                <a:solidFill>
                  <a:schemeClr val="tx1"/>
                </a:solidFill>
                <a:effectLst/>
                <a:latin typeface="+mj-lt"/>
                <a:ea typeface="+mj-ea"/>
                <a:cs typeface="+mj-cs"/>
              </a:rPr>
              <a:t>: משפיע על חברי הקיבוץ, ועל הקהילה כולה, כך שתהיה הוגנות ותקשורת טובה יותר בין אדם לחברו ומול מוסדות הקיבוץ, שיביאו להבנה טובה יותר אחד של השני, וייבנה אמון חזק יותר, שיביא לערבות הדדית גדולה יותר ולמוטיבציה גבוהה של חברים לתרום להצלחת הכלל וחברים אחרים.</a:t>
            </a:r>
          </a:p>
          <a:p>
            <a:pPr lvl="0" algn="r" rtl="1"/>
            <a:r>
              <a:rPr lang="he-IL" sz="4400" b="1" i="0" kern="1200" dirty="0">
                <a:solidFill>
                  <a:schemeClr val="tx1"/>
                </a:solidFill>
                <a:effectLst/>
                <a:latin typeface="+mj-lt"/>
                <a:ea typeface="+mj-ea"/>
                <a:cs typeface="+mj-cs"/>
              </a:rPr>
              <a:t>הישגים</a:t>
            </a:r>
            <a:r>
              <a:rPr lang="he-IL" sz="4400" b="0" i="0" kern="1200" dirty="0">
                <a:solidFill>
                  <a:schemeClr val="tx1"/>
                </a:solidFill>
                <a:effectLst/>
                <a:latin typeface="+mj-lt"/>
                <a:ea typeface="+mj-ea"/>
                <a:cs typeface="+mj-cs"/>
              </a:rPr>
              <a:t>: תקשורת פחות אלימה, עוברות החלטות המקדמות ערכים וערבות הדדית, מתקיים תהליך של </a:t>
            </a:r>
            <a:r>
              <a:rPr lang="he-IL" sz="4400" b="0" i="0" kern="1200" dirty="0" err="1">
                <a:solidFill>
                  <a:schemeClr val="tx1"/>
                </a:solidFill>
                <a:effectLst/>
                <a:latin typeface="+mj-lt"/>
                <a:ea typeface="+mj-ea"/>
                <a:cs typeface="+mj-cs"/>
              </a:rPr>
              <a:t>חזון</a:t>
            </a:r>
            <a:r>
              <a:rPr lang="he-IL" sz="4400" b="0" i="0" kern="1200" dirty="0">
                <a:solidFill>
                  <a:schemeClr val="tx1"/>
                </a:solidFill>
                <a:effectLst/>
                <a:latin typeface="+mj-lt"/>
                <a:ea typeface="+mj-ea"/>
                <a:cs typeface="+mj-cs"/>
              </a:rPr>
              <a:t> עם מעורבות גבוהה של חברים. </a:t>
            </a:r>
          </a:p>
        </p:txBody>
      </p:sp>
    </p:spTree>
    <p:extLst>
      <p:ext uri="{BB962C8B-B14F-4D97-AF65-F5344CB8AC3E}">
        <p14:creationId xmlns:p14="http://schemas.microsoft.com/office/powerpoint/2010/main" val="268143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303B7D-E313-4AED-BB14-EBE89711B48E}"/>
              </a:ext>
            </a:extLst>
          </p:cNvPr>
          <p:cNvSpPr>
            <a:spLocks noGrp="1"/>
          </p:cNvSpPr>
          <p:nvPr>
            <p:ph type="title"/>
          </p:nvPr>
        </p:nvSpPr>
        <p:spPr/>
        <p:txBody>
          <a:bodyPr>
            <a:normAutofit/>
          </a:bodyPr>
          <a:lstStyle/>
          <a:p>
            <a:r>
              <a:rPr lang="he-IL" b="0" i="0" dirty="0">
                <a:effectLst/>
                <a:latin typeface="Roboto" panose="02000000000000000000" pitchFamily="2" charset="0"/>
              </a:rPr>
              <a:t>קיבלתי ביקורת</a:t>
            </a:r>
            <a:endParaRPr lang="en-US" dirty="0"/>
          </a:p>
        </p:txBody>
      </p:sp>
      <p:graphicFrame>
        <p:nvGraphicFramePr>
          <p:cNvPr id="4" name="מציין מיקום תוכן 3">
            <a:extLst>
              <a:ext uri="{FF2B5EF4-FFF2-40B4-BE49-F238E27FC236}">
                <a16:creationId xmlns:a16="http://schemas.microsoft.com/office/drawing/2014/main" id="{69597343-967B-4CF5-BB7B-D5F5084F35B5}"/>
              </a:ext>
            </a:extLst>
          </p:cNvPr>
          <p:cNvGraphicFramePr>
            <a:graphicFrameLocks noGrp="1"/>
          </p:cNvGraphicFramePr>
          <p:nvPr>
            <p:ph idx="1"/>
            <p:extLst>
              <p:ext uri="{D42A27DB-BD31-4B8C-83A1-F6EECF244321}">
                <p14:modId xmlns:p14="http://schemas.microsoft.com/office/powerpoint/2010/main" val="3216448381"/>
              </p:ext>
            </p:extLst>
          </p:nvPr>
        </p:nvGraphicFramePr>
        <p:xfrm>
          <a:off x="1771880" y="2610999"/>
          <a:ext cx="8648240" cy="3734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695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F1A3B-74DD-4DDC-AD47-04320153B7DD}"/>
              </a:ext>
            </a:extLst>
          </p:cNvPr>
          <p:cNvSpPr>
            <a:spLocks noGrp="1"/>
          </p:cNvSpPr>
          <p:nvPr>
            <p:ph type="title"/>
          </p:nvPr>
        </p:nvSpPr>
        <p:spPr/>
        <p:txBody>
          <a:bodyPr>
            <a:normAutofit/>
          </a:bodyPr>
          <a:lstStyle/>
          <a:p>
            <a:r>
              <a:rPr lang="he-IL" b="0" i="0" dirty="0" err="1">
                <a:effectLst/>
                <a:latin typeface="Roboto" panose="02000000000000000000" pitchFamily="2" charset="0"/>
              </a:rPr>
              <a:t>אקמולים</a:t>
            </a:r>
            <a:r>
              <a:rPr lang="he-IL" b="0" i="0" dirty="0">
                <a:effectLst/>
                <a:latin typeface="Roboto" panose="02000000000000000000" pitchFamily="2" charset="0"/>
              </a:rPr>
              <a:t> לשעת מצוקה</a:t>
            </a:r>
            <a:endParaRPr lang="en-US" dirty="0"/>
          </a:p>
        </p:txBody>
      </p:sp>
      <p:pic>
        <p:nvPicPr>
          <p:cNvPr id="1028" name="Picture 4" descr="מגיפת האופיואידים: הרופאים מתקשים להיגמל מההרגל לרשום לחולים מינון יתר |  איגוד רופאי בריאות הציבור בישראל">
            <a:extLst>
              <a:ext uri="{FF2B5EF4-FFF2-40B4-BE49-F238E27FC236}">
                <a16:creationId xmlns:a16="http://schemas.microsoft.com/office/drawing/2014/main" id="{11C99A54-0EAC-4C07-80A9-C82ED1144B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26987" y="2638424"/>
            <a:ext cx="6338027"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80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מרכז שיבננדה ליוגה ודנטה אילת">
            <a:extLst>
              <a:ext uri="{FF2B5EF4-FFF2-40B4-BE49-F238E27FC236}">
                <a16:creationId xmlns:a16="http://schemas.microsoft.com/office/drawing/2014/main" id="{F3993BB9-CF4A-AC7A-1336-1E6863FF9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062" y="2110295"/>
            <a:ext cx="6621876" cy="4824031"/>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3A2F1A3B-74DD-4DDC-AD47-04320153B7DD}"/>
              </a:ext>
            </a:extLst>
          </p:cNvPr>
          <p:cNvSpPr>
            <a:spLocks noGrp="1"/>
          </p:cNvSpPr>
          <p:nvPr>
            <p:ph type="title"/>
          </p:nvPr>
        </p:nvSpPr>
        <p:spPr/>
        <p:txBody>
          <a:bodyPr>
            <a:normAutofit/>
          </a:bodyPr>
          <a:lstStyle/>
          <a:p>
            <a:r>
              <a:rPr lang="he-IL" dirty="0">
                <a:latin typeface="Calibri" panose="020F0502020204030204" pitchFamily="34" charset="0"/>
              </a:rPr>
              <a:t>להתרכז במשהו אחר</a:t>
            </a:r>
            <a:endParaRPr lang="en-US" dirty="0"/>
          </a:p>
        </p:txBody>
      </p:sp>
    </p:spTree>
    <p:extLst>
      <p:ext uri="{BB962C8B-B14F-4D97-AF65-F5344CB8AC3E}">
        <p14:creationId xmlns:p14="http://schemas.microsoft.com/office/powerpoint/2010/main" val="277981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F1A3B-74DD-4DDC-AD47-04320153B7DD}"/>
              </a:ext>
            </a:extLst>
          </p:cNvPr>
          <p:cNvSpPr>
            <a:spLocks noGrp="1"/>
          </p:cNvSpPr>
          <p:nvPr>
            <p:ph type="title"/>
          </p:nvPr>
        </p:nvSpPr>
        <p:spPr/>
        <p:txBody>
          <a:bodyPr>
            <a:normAutofit fontScale="90000"/>
          </a:bodyPr>
          <a:lstStyle/>
          <a:p>
            <a:r>
              <a:rPr lang="he-IL" b="0" i="0" dirty="0">
                <a:effectLst/>
                <a:latin typeface="Roboto" panose="02000000000000000000" pitchFamily="2" charset="0"/>
              </a:rPr>
              <a:t>אין נכון או לא נכון.</a:t>
            </a:r>
            <a:br>
              <a:rPr lang="he-IL" b="0" i="0" dirty="0">
                <a:effectLst/>
                <a:latin typeface="Roboto" panose="02000000000000000000" pitchFamily="2" charset="0"/>
              </a:rPr>
            </a:br>
            <a:r>
              <a:rPr lang="he-IL" b="0" i="0" dirty="0">
                <a:effectLst/>
                <a:latin typeface="Roboto" panose="02000000000000000000" pitchFamily="2" charset="0"/>
              </a:rPr>
              <a:t>אני קובעת לעצמי מה נכון, האישור לא יגיע מבחוץ.</a:t>
            </a:r>
            <a:endParaRPr lang="en-US" dirty="0"/>
          </a:p>
        </p:txBody>
      </p:sp>
      <p:pic>
        <p:nvPicPr>
          <p:cNvPr id="1026" name="Picture 2" descr="פסילת שופט">
            <a:extLst>
              <a:ext uri="{FF2B5EF4-FFF2-40B4-BE49-F238E27FC236}">
                <a16:creationId xmlns:a16="http://schemas.microsoft.com/office/drawing/2014/main" id="{19E875CD-C1EE-4B24-B937-63AA591AD7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96000" y="2760662"/>
            <a:ext cx="3600000"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54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2F1A3B-74DD-4DDC-AD47-04320153B7DD}"/>
              </a:ext>
            </a:extLst>
          </p:cNvPr>
          <p:cNvSpPr>
            <a:spLocks noGrp="1"/>
          </p:cNvSpPr>
          <p:nvPr>
            <p:ph type="title"/>
          </p:nvPr>
        </p:nvSpPr>
        <p:spPr/>
        <p:txBody>
          <a:bodyPr>
            <a:normAutofit/>
          </a:bodyPr>
          <a:lstStyle/>
          <a:p>
            <a:r>
              <a:rPr lang="he-IL" dirty="0">
                <a:latin typeface="Roboto" panose="02000000000000000000" pitchFamily="2" charset="0"/>
              </a:rPr>
              <a:t>את המשא קל יותר לשאת יחדיו</a:t>
            </a:r>
            <a:endParaRPr lang="en-US" dirty="0"/>
          </a:p>
        </p:txBody>
      </p:sp>
      <p:pic>
        <p:nvPicPr>
          <p:cNvPr id="4" name="Picture 2" descr="עם צבעי הסוואה (צילום: רויטרס) (צילום: רויטרס)">
            <a:extLst>
              <a:ext uri="{FF2B5EF4-FFF2-40B4-BE49-F238E27FC236}">
                <a16:creationId xmlns:a16="http://schemas.microsoft.com/office/drawing/2014/main" id="{AEAB5640-E809-A33A-2EEE-0DE135365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2778633"/>
            <a:ext cx="4667250" cy="3114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31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13C9A9-18C3-4061-BDF0-59F0A8700838}"/>
              </a:ext>
            </a:extLst>
          </p:cNvPr>
          <p:cNvSpPr>
            <a:spLocks noGrp="1"/>
          </p:cNvSpPr>
          <p:nvPr>
            <p:ph type="title"/>
          </p:nvPr>
        </p:nvSpPr>
        <p:spPr/>
        <p:txBody>
          <a:bodyPr>
            <a:normAutofit/>
          </a:bodyPr>
          <a:lstStyle/>
          <a:p>
            <a:r>
              <a:rPr lang="he-IL" dirty="0"/>
              <a:t>האם הטיפול</a:t>
            </a:r>
            <a:r>
              <a:rPr lang="he-IL" baseline="0" dirty="0"/>
              <a:t> וההחלטה </a:t>
            </a:r>
            <a:r>
              <a:rPr lang="he-IL" b="0" i="0" dirty="0">
                <a:effectLst/>
                <a:latin typeface="Roboto" panose="02000000000000000000" pitchFamily="2" charset="0"/>
              </a:rPr>
              <a:t>תואמים לערכי הקיבוץ? </a:t>
            </a:r>
            <a:endParaRPr lang="en-US" dirty="0"/>
          </a:p>
        </p:txBody>
      </p:sp>
      <p:pic>
        <p:nvPicPr>
          <p:cNvPr id="2050" name="Picture 2" descr="ערכים בילקוט - כיתה ו&amp;#39;">
            <a:extLst>
              <a:ext uri="{FF2B5EF4-FFF2-40B4-BE49-F238E27FC236}">
                <a16:creationId xmlns:a16="http://schemas.microsoft.com/office/drawing/2014/main" id="{3B635D6C-3E7B-48C4-A0F8-128D144632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96000" y="2665412"/>
            <a:ext cx="3600000"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38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168EC0-E1D1-47DE-91C8-5EE447BAE7B5}"/>
              </a:ext>
            </a:extLst>
          </p:cNvPr>
          <p:cNvSpPr>
            <a:spLocks noGrp="1"/>
          </p:cNvSpPr>
          <p:nvPr>
            <p:ph type="title"/>
          </p:nvPr>
        </p:nvSpPr>
        <p:spPr/>
        <p:txBody>
          <a:bodyPr>
            <a:normAutofit/>
          </a:bodyPr>
          <a:lstStyle/>
          <a:p>
            <a:r>
              <a:rPr lang="he-IL" b="0" i="0" dirty="0">
                <a:effectLst/>
                <a:latin typeface="Roboto" panose="02000000000000000000" pitchFamily="2" charset="0"/>
              </a:rPr>
              <a:t>עכשיו תורי.</a:t>
            </a:r>
            <a:endParaRPr lang="en-US" dirty="0"/>
          </a:p>
        </p:txBody>
      </p:sp>
      <p:pic>
        <p:nvPicPr>
          <p:cNvPr id="3074" name="Picture 2" descr="טיול בעמק מלפני 60 שנה | ישראל היום">
            <a:extLst>
              <a:ext uri="{FF2B5EF4-FFF2-40B4-BE49-F238E27FC236}">
                <a16:creationId xmlns:a16="http://schemas.microsoft.com/office/drawing/2014/main" id="{B31C2829-E24C-40B2-81AB-E7E7821907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3883" y="2638424"/>
            <a:ext cx="5444234" cy="360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7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EA21DF-37E8-450C-A3F0-6E47CF9B5B46}"/>
              </a:ext>
            </a:extLst>
          </p:cNvPr>
          <p:cNvSpPr>
            <a:spLocks noGrp="1"/>
          </p:cNvSpPr>
          <p:nvPr>
            <p:ph type="title"/>
          </p:nvPr>
        </p:nvSpPr>
        <p:spPr/>
        <p:txBody>
          <a:bodyPr>
            <a:normAutofit/>
          </a:bodyPr>
          <a:lstStyle/>
          <a:p>
            <a:r>
              <a:rPr lang="he-IL" b="0" i="0" dirty="0">
                <a:effectLst/>
                <a:latin typeface="Roboto" panose="02000000000000000000" pitchFamily="2" charset="0"/>
              </a:rPr>
              <a:t>לתת לזה משמעות אחרת.</a:t>
            </a:r>
            <a:endParaRPr lang="en-US" dirty="0"/>
          </a:p>
        </p:txBody>
      </p:sp>
      <p:pic>
        <p:nvPicPr>
          <p:cNvPr id="4098" name="Picture 2" descr="משמעות – ויקיפדיה">
            <a:extLst>
              <a:ext uri="{FF2B5EF4-FFF2-40B4-BE49-F238E27FC236}">
                <a16:creationId xmlns:a16="http://schemas.microsoft.com/office/drawing/2014/main" id="{2CD0AD2F-188A-424D-A00B-51AD3BC17E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83500" y="2995089"/>
            <a:ext cx="5625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47866"/>
      </p:ext>
    </p:extLst>
  </p:cSld>
  <p:clrMapOvr>
    <a:masterClrMapping/>
  </p:clrMapOvr>
</p:sld>
</file>

<file path=ppt/theme/theme1.xml><?xml version="1.0" encoding="utf-8"?>
<a:theme xmlns:a="http://schemas.openxmlformats.org/drawingml/2006/main" name="חבילה">
  <a:themeElements>
    <a:clrScheme name="חבילה">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חבילה">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חבילה">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31A4A2CEB625D449B0C872863CCFF3B3" ma:contentTypeVersion="14" ma:contentTypeDescription="צור מסמך חדש." ma:contentTypeScope="" ma:versionID="5e74f273aa2b964a5fdd0f6e768ff0de">
  <xsd:schema xmlns:xsd="http://www.w3.org/2001/XMLSchema" xmlns:xs="http://www.w3.org/2001/XMLSchema" xmlns:p="http://schemas.microsoft.com/office/2006/metadata/properties" xmlns:ns2="0e703cd0-a1d4-461f-80ff-9d2d782f35ec" xmlns:ns3="692a72d6-724c-4edb-80a8-8be6048a352b" targetNamespace="http://schemas.microsoft.com/office/2006/metadata/properties" ma:root="true" ma:fieldsID="3eb2231a9b1b898b2c737d75dcaee824" ns2:_="" ns3:_="">
    <xsd:import namespace="0e703cd0-a1d4-461f-80ff-9d2d782f35ec"/>
    <xsd:import namespace="692a72d6-724c-4edb-80a8-8be6048a35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03cd0-a1d4-461f-80ff-9d2d782f3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תגיות תמונה" ma:readOnly="false" ma:fieldId="{5cf76f15-5ced-4ddc-b409-7134ff3c332f}" ma:taxonomyMulti="true" ma:sspId="400e683c-6793-457a-97fc-8168d7e41b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2a72d6-724c-4edb-80a8-8be6048a352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131ab50-a583-40cd-9121-90dd11b458a6}" ma:internalName="TaxCatchAll" ma:showField="CatchAllData" ma:web="692a72d6-724c-4edb-80a8-8be6048a35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2a72d6-724c-4edb-80a8-8be6048a352b" xsi:nil="true"/>
    <lcf76f155ced4ddcb4097134ff3c332f xmlns="0e703cd0-a1d4-461f-80ff-9d2d782f35e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C38800-CC0B-428B-A581-0A971B9F5A70}"/>
</file>

<file path=customXml/itemProps2.xml><?xml version="1.0" encoding="utf-8"?>
<ds:datastoreItem xmlns:ds="http://schemas.openxmlformats.org/officeDocument/2006/customXml" ds:itemID="{38C02FD1-F8FA-4882-BD2B-A482E5D8474F}"/>
</file>

<file path=customXml/itemProps3.xml><?xml version="1.0" encoding="utf-8"?>
<ds:datastoreItem xmlns:ds="http://schemas.openxmlformats.org/officeDocument/2006/customXml" ds:itemID="{B0A73866-E371-4165-AD0F-560695FDC316}"/>
</file>

<file path=docProps/app.xml><?xml version="1.0" encoding="utf-8"?>
<Properties xmlns="http://schemas.openxmlformats.org/officeDocument/2006/extended-properties" xmlns:vt="http://schemas.openxmlformats.org/officeDocument/2006/docPropsVTypes">
  <Template>TM10001115[[fn=חבילה]]</Template>
  <TotalTime>4069</TotalTime>
  <Words>1645</Words>
  <Application>Microsoft Office PowerPoint</Application>
  <PresentationFormat>מסך רחב</PresentationFormat>
  <Paragraphs>130</Paragraphs>
  <Slides>16</Slides>
  <Notes>16</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16</vt:i4>
      </vt:variant>
    </vt:vector>
  </HeadingPairs>
  <TitlesOfParts>
    <vt:vector size="21" baseType="lpstr">
      <vt:lpstr>Arial</vt:lpstr>
      <vt:lpstr>Calibri</vt:lpstr>
      <vt:lpstr>Gill Sans MT</vt:lpstr>
      <vt:lpstr>Roboto</vt:lpstr>
      <vt:lpstr>חבילה</vt:lpstr>
      <vt:lpstr>התמודדות עם בי-קורת</vt:lpstr>
      <vt:lpstr>קיבלתי ביקורת</vt:lpstr>
      <vt:lpstr>אקמולים לשעת מצוקה</vt:lpstr>
      <vt:lpstr>להתרכז במשהו אחר</vt:lpstr>
      <vt:lpstr>אין נכון או לא נכון. אני קובעת לעצמי מה נכון, האישור לא יגיע מבחוץ.</vt:lpstr>
      <vt:lpstr>את המשא קל יותר לשאת יחדיו</vt:lpstr>
      <vt:lpstr>האם הטיפול וההחלטה תואמים לערכי הקיבוץ? </vt:lpstr>
      <vt:lpstr>עכשיו תורי.</vt:lpstr>
      <vt:lpstr>לתת לזה משמעות אחרת.</vt:lpstr>
      <vt:lpstr>השופט XX XXXX בקיבוץ זה המזכיר</vt:lpstr>
      <vt:lpstr>אני גם המזכיר שלו</vt:lpstr>
      <vt:lpstr>לימים הדברים יקבלו משמעות אחרת. זה רק כאן ועכשיו. </vt:lpstr>
      <vt:lpstr>אני לא מושלמת, אני נהדרת.  </vt:lpstr>
      <vt:lpstr>הגיע אורח חדש למלון.</vt:lpstr>
      <vt:lpstr>למישהו יש אקמול?</vt:lpstr>
      <vt:lpstr>הצהרת הכוונות שלי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התמודדות עם לחצים וביקורת</dc:title>
  <dc:creator>yaniv hegyi</dc:creator>
  <cp:lastModifiedBy>Yaniv Hegyi</cp:lastModifiedBy>
  <cp:revision>50</cp:revision>
  <dcterms:created xsi:type="dcterms:W3CDTF">2022-01-24T07:30:41Z</dcterms:created>
  <dcterms:modified xsi:type="dcterms:W3CDTF">2022-06-15T10:30:43Z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0x01010031A4A2CEB625D449B0C872863CCFF3B3</vt:lpwstr>
  </property>
</Properties>
</file>